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Lst>
  <p:notesMasterIdLst>
    <p:notesMasterId r:id="rId31"/>
  </p:notesMasterIdLst>
  <p:handoutMasterIdLst>
    <p:handoutMasterId r:id="rId32"/>
  </p:handoutMasterIdLst>
  <p:sldIdLst>
    <p:sldId id="2076137929" r:id="rId5"/>
    <p:sldId id="2076137930" r:id="rId6"/>
    <p:sldId id="1370" r:id="rId7"/>
    <p:sldId id="2076137911" r:id="rId8"/>
    <p:sldId id="1841" r:id="rId9"/>
    <p:sldId id="2076137927" r:id="rId10"/>
    <p:sldId id="336" r:id="rId11"/>
    <p:sldId id="268" r:id="rId12"/>
    <p:sldId id="9999" r:id="rId13"/>
    <p:sldId id="10010" r:id="rId14"/>
    <p:sldId id="2076136698" r:id="rId15"/>
    <p:sldId id="10000" r:id="rId16"/>
    <p:sldId id="10001" r:id="rId17"/>
    <p:sldId id="10002" r:id="rId18"/>
    <p:sldId id="10049" r:id="rId19"/>
    <p:sldId id="269" r:id="rId20"/>
    <p:sldId id="2076137931" r:id="rId21"/>
    <p:sldId id="9903" r:id="rId22"/>
    <p:sldId id="10022" r:id="rId23"/>
    <p:sldId id="10012" r:id="rId24"/>
    <p:sldId id="334" r:id="rId25"/>
    <p:sldId id="270" r:id="rId26"/>
    <p:sldId id="2076137925" r:id="rId27"/>
    <p:sldId id="264" r:id="rId28"/>
    <p:sldId id="1387" r:id="rId29"/>
    <p:sldId id="1386" r:id="rId30"/>
  </p:sldIdLst>
  <p:sldSz cx="12436475" cy="6994525"/>
  <p:notesSz cx="6858000" cy="9144000"/>
  <p:custDataLst>
    <p:tags r:id="rId3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2076137929"/>
            <p14:sldId id="2076137930"/>
          </p14:sldIdLst>
        </p14:section>
        <p14:section name="Main Section" id="{DBA7CB84-7B66-4E24-AC1A-2003CF831DC5}">
          <p14:sldIdLst>
            <p14:sldId id="1370"/>
            <p14:sldId id="2076137911"/>
            <p14:sldId id="1841"/>
            <p14:sldId id="2076137927"/>
            <p14:sldId id="336"/>
            <p14:sldId id="268"/>
            <p14:sldId id="9999"/>
            <p14:sldId id="10010"/>
            <p14:sldId id="2076136698"/>
            <p14:sldId id="10000"/>
            <p14:sldId id="10001"/>
            <p14:sldId id="10002"/>
            <p14:sldId id="10049"/>
            <p14:sldId id="269"/>
            <p14:sldId id="2076137931"/>
            <p14:sldId id="9903"/>
            <p14:sldId id="10022"/>
            <p14:sldId id="10012"/>
            <p14:sldId id="334"/>
            <p14:sldId id="270"/>
            <p14:sldId id="2076137925"/>
            <p14:sldId id="264"/>
            <p14:sldId id="1387"/>
            <p14:sldId id="1386"/>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0717" autoAdjust="0"/>
  </p:normalViewPr>
  <p:slideViewPr>
    <p:cSldViewPr>
      <p:cViewPr varScale="1">
        <p:scale>
          <a:sx n="83" d="100"/>
          <a:sy n="83" d="100"/>
        </p:scale>
        <p:origin x="60" y="133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4/27/2020 11:01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4/27/2020 11:01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4/27/2020 11:01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By default, SQL Data Warehouse creates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 when no index options are specified on a table.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offer both the highest level of data compression as well as the best overall query performance.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is the best place to start when you are unsure of how to index your table.</a:t>
            </a:r>
          </a:p>
          <a:p>
            <a:r>
              <a:rPr lang="en-US" sz="1200" b="0" i="0" kern="1200" dirty="0">
                <a:solidFill>
                  <a:schemeClr val="tx1"/>
                </a:solidFill>
                <a:effectLst/>
                <a:latin typeface="+mn-lt"/>
                <a:ea typeface="+mn-ea"/>
                <a:cs typeface="+mn-cs"/>
              </a:rPr>
              <a:t>There are a few scenarios where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do not support varchar(max),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(max) and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Small tables with less than 100 million rows. Consider heap tables.</a:t>
            </a: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Clustered and </a:t>
            </a:r>
            <a:r>
              <a:rPr lang="en-US" sz="1200" b="1" i="0" kern="1200" dirty="0" err="1">
                <a:solidFill>
                  <a:schemeClr val="tx1"/>
                </a:solidFill>
                <a:effectLst/>
                <a:latin typeface="+mn-lt"/>
                <a:ea typeface="+mn-ea"/>
                <a:cs typeface="+mn-cs"/>
              </a:rPr>
              <a:t>nonclustered</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Clustered indexes may outperform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Heap tables</a:t>
            </a:r>
          </a:p>
          <a:p>
            <a:r>
              <a:rPr lang="en-US" sz="1200" b="0" i="0" kern="1200" dirty="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 In addition, loading data to a </a:t>
            </a:r>
            <a:r>
              <a:rPr lang="en-US" sz="1200" b="0" i="0" u="sng" kern="1200" dirty="0">
                <a:solidFill>
                  <a:schemeClr val="tx1"/>
                </a:solidFill>
                <a:effectLst/>
                <a:latin typeface="+mn-lt"/>
                <a:ea typeface="+mn-ea"/>
                <a:cs typeface="+mn-cs"/>
                <a:hlinkClick r:id="rId3"/>
              </a:rPr>
              <a:t>temporary table</a:t>
            </a:r>
            <a:r>
              <a:rPr lang="en-US" sz="1200" b="0" i="0" kern="1200" dirty="0">
                <a:solidFill>
                  <a:schemeClr val="tx1"/>
                </a:solidFill>
                <a:effectLst/>
                <a:latin typeface="+mn-lt"/>
                <a:ea typeface="+mn-ea"/>
                <a:cs typeface="+mn-cs"/>
              </a:rPr>
              <a:t> loads faster than loading a table to permanent storage.</a:t>
            </a:r>
          </a:p>
          <a:p>
            <a:r>
              <a:rPr lang="en-US" sz="1200" b="0" i="0" kern="1200" dirty="0">
                <a:solidFill>
                  <a:schemeClr val="tx1"/>
                </a:solidFill>
                <a:effectLst/>
                <a:latin typeface="+mn-lt"/>
                <a:ea typeface="+mn-ea"/>
                <a:cs typeface="+mn-cs"/>
              </a:rPr>
              <a:t>For small lookup tables, less than 100 million rows, often heap tables make sense.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begin to achieve optimal compression once there is more than 100 million rows.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https://docs.microsoft.com/en-us/azure/sql-data-warehouse/sql-data-warehouse-tables-index</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Columnstore Indexes. As they offer the highest level of data compression and best overall query performance, columnstore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columnstore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columnstore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79562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4/27/2020 11:01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4/27/2020 11:01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4/27/2020 11:01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result-set caching.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result-set cache persists even if SQL pool is paused and resumed later.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Query cache is invalidated and refreshed when underlying table data or query code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1450" indent="-171450">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dirty="0"/>
              <a:t>Only INNER JOIN is supported</a:t>
            </a:r>
          </a:p>
          <a:p>
            <a:pPr marL="171450" indent="-171450">
              <a:buFont typeface="Arial" panose="020B0604020202020204" pitchFamily="34" charset="0"/>
              <a:buChar char="•"/>
            </a:pPr>
            <a:r>
              <a:rPr lang="en-US" b="0" dirty="0"/>
              <a:t>Only HASH and ROUND_ROBIN distributions are supported</a:t>
            </a:r>
          </a:p>
          <a:p>
            <a:pPr marL="171450" indent="-171450">
              <a:buFont typeface="Arial" panose="020B0604020202020204" pitchFamily="34" charset="0"/>
              <a:buChar char="•"/>
            </a:pPr>
            <a:r>
              <a:rPr lang="en-US" b="0" dirty="0"/>
              <a:t>Only CLUSTERED COLUMNSTORE INDEX is supported</a:t>
            </a:r>
          </a:p>
          <a:p>
            <a:pPr marL="171450" indent="-171450">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3497217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383"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DW Optimization Part 2</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2, Optimize &amp; Query: 10:30 – 11:00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CSA13P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1588507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4" y="227015"/>
            <a:ext cx="5333867" cy="754061"/>
          </a:xfrm>
        </p:spPr>
        <p:txBody>
          <a:bodyPr/>
          <a:lstStyle/>
          <a:p>
            <a:r>
              <a:rPr lang="en-US" dirty="0"/>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473799"/>
          </a:xfrm>
        </p:spPr>
        <p:txBody>
          <a:bodyPr/>
          <a:lstStyle/>
          <a:p>
            <a:pPr>
              <a:spcBef>
                <a:spcPts val="612"/>
              </a:spcBef>
            </a:pPr>
            <a:r>
              <a:rPr lang="en-US" sz="1428" dirty="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dirty="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893156" y="1400942"/>
            <a:ext cx="596478" cy="630576"/>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261971" y="1872793"/>
            <a:ext cx="429483" cy="239375"/>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735931" y="1561575"/>
            <a:ext cx="332973" cy="750442"/>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218085" y="1601493"/>
            <a:ext cx="573935"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816">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434804" y="1891683"/>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20796" y="1697941"/>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344176" y="1623263"/>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816">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816">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801334" y="4913864"/>
            <a:ext cx="2597425"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377072" y="4927409"/>
            <a:ext cx="296258" cy="296258"/>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416545" y="4260483"/>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905256" y="3949627"/>
            <a:ext cx="359329" cy="766047"/>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4759" y="4141313"/>
            <a:ext cx="533413" cy="533413"/>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10045978" y="3711673"/>
            <a:ext cx="643689" cy="643689"/>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204758" y="2610809"/>
            <a:ext cx="378754" cy="391968"/>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9126" y="1798911"/>
            <a:ext cx="413264" cy="413264"/>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9119" y="4183324"/>
            <a:ext cx="413264" cy="413264"/>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3618" y="4301264"/>
            <a:ext cx="413264" cy="413264"/>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5006" y="1782232"/>
            <a:ext cx="413264" cy="413264"/>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8644" y="1923794"/>
            <a:ext cx="413264" cy="413264"/>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1495" y="4238142"/>
            <a:ext cx="413264" cy="413264"/>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5507842" cy="5368928"/>
          </a:xfrm>
        </p:spPr>
        <p:txBody>
          <a:bodyPr/>
          <a:lstStyle/>
          <a:p>
            <a:r>
              <a:rPr lang="en-US" dirty="0">
                <a:solidFill>
                  <a:schemeClr val="tx2"/>
                </a:solidFill>
              </a:rPr>
              <a:t>Overview</a:t>
            </a:r>
          </a:p>
          <a:p>
            <a:pPr>
              <a:spcBef>
                <a:spcPts val="612"/>
              </a:spcBef>
            </a:pPr>
            <a:r>
              <a:rPr lang="en-US" sz="1632" dirty="0">
                <a:latin typeface="+mn-lt"/>
              </a:rPr>
              <a:t>A materialized view pre-computes, stores, and maintains its data like a table. </a:t>
            </a:r>
          </a:p>
          <a:p>
            <a:pPr>
              <a:spcBef>
                <a:spcPts val="612"/>
              </a:spcBef>
            </a:pPr>
            <a:r>
              <a:rPr lang="en-US" sz="1632" dirty="0">
                <a:latin typeface="+mn-lt"/>
              </a:rPr>
              <a:t>Materialized views are automatically updated when data in underlying tables are changed. This is a synchronous operation that occurs as soon as the data is changed.</a:t>
            </a:r>
          </a:p>
          <a:p>
            <a:pPr>
              <a:spcBef>
                <a:spcPts val="612"/>
              </a:spcBef>
            </a:pPr>
            <a:r>
              <a:rPr lang="en-US" sz="1632" dirty="0">
                <a:latin typeface="+mn-lt"/>
              </a:rPr>
              <a:t>The auto caching functionality allows Azure Synapse Analytics Query Optimizer to consider using indexed view even if the view is not referenced in the query. </a:t>
            </a:r>
          </a:p>
          <a:p>
            <a:pPr defTabSz="932597">
              <a:lnSpc>
                <a:spcPct val="100000"/>
              </a:lnSpc>
              <a:spcAft>
                <a:spcPts val="0"/>
              </a:spcAft>
              <a:buSzTx/>
            </a:pPr>
            <a:r>
              <a:rPr lang="en-US" sz="1632" dirty="0">
                <a:solidFill>
                  <a:prstClr val="black"/>
                </a:solidFill>
                <a:latin typeface="+mn-lt"/>
              </a:rPr>
              <a:t>Supported aggregations: MAX, MIN, AVG, COUNT, COUNT_BIG, SUM, VAR, STDEV</a:t>
            </a:r>
          </a:p>
          <a:p>
            <a:pPr>
              <a:spcBef>
                <a:spcPts val="612"/>
              </a:spcBef>
            </a:pPr>
            <a:endParaRPr lang="en-US" sz="1632" dirty="0">
              <a:latin typeface="+mn-lt"/>
            </a:endParaRPr>
          </a:p>
          <a:p>
            <a:r>
              <a:rPr lang="en-US" dirty="0">
                <a:solidFill>
                  <a:schemeClr val="tx2"/>
                </a:solidFill>
              </a:rPr>
              <a:t>Benefits</a:t>
            </a:r>
          </a:p>
          <a:p>
            <a:r>
              <a:rPr lang="en-US" sz="1632" dirty="0">
                <a:latin typeface="+mn-lt"/>
              </a:rPr>
              <a:t>Automatic and synchronous data refresh with data changes in base tables. No user action is required.</a:t>
            </a:r>
          </a:p>
          <a:p>
            <a:r>
              <a:rPr lang="en-US" sz="1632"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6378547" y="981076"/>
            <a:ext cx="5782444" cy="4129009"/>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Create indexed view</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CREATE</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MATERIALIZED VIEW</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vw_Orders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WITH</a:t>
            </a:r>
          </a:p>
          <a:p>
            <a:pPr defTabSz="932597">
              <a:defRPr/>
            </a:pPr>
            <a:r>
              <a:rPr lang="en-US" sz="1224" kern="0" dirty="0">
                <a:solidFill>
                  <a:srgbClr val="494949"/>
                </a:solidFill>
                <a:latin typeface="Calibri" panose="020F0502020204030204" pitchFamily="34" charset="0"/>
                <a:cs typeface="Calibri" panose="020F0502020204030204" pitchFamily="34" charset="0"/>
              </a:rPr>
              <a:t>(</a:t>
            </a:r>
          </a:p>
          <a:p>
            <a:pPr defTabSz="932597">
              <a:defRPr/>
            </a:pPr>
            <a:r>
              <a:rPr lang="en-US" sz="1224" kern="0" dirty="0">
                <a:solidFill>
                  <a:srgbClr val="0000FF"/>
                </a:solidFill>
                <a:latin typeface="Calibri" panose="020F0502020204030204" pitchFamily="34" charset="0"/>
                <a:cs typeface="Calibri" panose="020F0502020204030204" pitchFamily="34" charset="0"/>
              </a:rPr>
              <a:t>   DISTRIBUTION = ROUND_ROBIN </a:t>
            </a:r>
            <a:r>
              <a:rPr lang="en-US" sz="1224" kern="0" dirty="0">
                <a:solidFill>
                  <a:srgbClr val="FFFFFF">
                    <a:lumMod val="75000"/>
                  </a:srgbClr>
                </a:solidFill>
                <a:latin typeface="Calibri" panose="020F0502020204030204" pitchFamily="34" charset="0"/>
                <a:cs typeface="Calibri" panose="020F0502020204030204" pitchFamily="34" charset="0"/>
              </a:rPr>
              <a:t>|</a:t>
            </a:r>
            <a:endParaRPr lang="en-US" sz="1224" kern="0" dirty="0">
              <a:solidFill>
                <a:srgbClr val="FFFFFF">
                  <a:lumMod val="65000"/>
                </a:srgbClr>
              </a:solidFill>
              <a:latin typeface="Calibri" panose="020F0502020204030204" pitchFamily="34" charset="0"/>
              <a:cs typeface="Calibri" panose="020F0502020204030204" pitchFamily="34" charset="0"/>
            </a:endParaRPr>
          </a:p>
          <a:p>
            <a:pPr defTabSz="932597">
              <a:defRPr/>
            </a:pPr>
            <a:r>
              <a:rPr lang="en-US" sz="1224" kern="0" dirty="0">
                <a:solidFill>
                  <a:srgbClr val="FFFFFF">
                    <a:lumMod val="65000"/>
                  </a:srgbClr>
                </a:solidFill>
                <a:latin typeface="Calibri" panose="020F0502020204030204" pitchFamily="34" charset="0"/>
                <a:cs typeface="Calibri" panose="020F0502020204030204" pitchFamily="34" charset="0"/>
              </a:rPr>
              <a:t>   HASH(</a:t>
            </a:r>
            <a:r>
              <a:rPr lang="en-US" sz="1224" kern="0" dirty="0" err="1">
                <a:solidFill>
                  <a:srgbClr val="FFFFFF">
                    <a:lumMod val="65000"/>
                  </a:srgbClr>
                </a:solidFill>
                <a:latin typeface="Calibri" panose="020F0502020204030204" pitchFamily="34" charset="0"/>
                <a:cs typeface="Calibri" panose="020F0502020204030204" pitchFamily="34" charset="0"/>
              </a:rPr>
              <a:t>ProductID</a:t>
            </a:r>
            <a:r>
              <a:rPr lang="en-US" sz="1224" kern="0" dirty="0">
                <a:solidFill>
                  <a:srgbClr val="FFFFFF">
                    <a:lumMod val="65000"/>
                  </a:srgbClr>
                </a:solidFill>
                <a:latin typeface="Calibri" panose="020F0502020204030204" pitchFamily="34" charset="0"/>
                <a:cs typeface="Calibri" panose="020F0502020204030204" pitchFamily="34" charset="0"/>
              </a:rPr>
              <a:t>)</a:t>
            </a:r>
          </a:p>
          <a:p>
            <a:pPr defTabSz="932597">
              <a:defRPr/>
            </a:pPr>
            <a:r>
              <a:rPr lang="en-US" sz="1224" kern="0" dirty="0">
                <a:solidFill>
                  <a:srgbClr val="494949"/>
                </a:solidFill>
                <a:latin typeface="Calibri" panose="020F0502020204030204" pitchFamily="34" charset="0"/>
                <a:cs typeface="Calibri" panose="020F0502020204030204" pitchFamily="34" charset="0"/>
              </a:rPr>
              <a:t>)</a:t>
            </a:r>
          </a:p>
          <a:p>
            <a:pPr defTabSz="932597">
              <a:defRPr/>
            </a:pP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    SELECT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SUM(</a:t>
            </a:r>
            <a:r>
              <a:rPr lang="en-US" sz="1224" kern="0" dirty="0" err="1">
                <a:solidFill>
                  <a:srgbClr val="000000"/>
                </a:solidFill>
                <a:latin typeface="Calibri" panose="020F0502020204030204" pitchFamily="34" charset="0"/>
                <a:cs typeface="Calibri" panose="020F0502020204030204" pitchFamily="34" charset="0"/>
              </a:rPr>
              <a:t>UnitPrice</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OrderQty</a:t>
            </a:r>
            <a:r>
              <a:rPr lang="en-US" sz="1224" kern="0" dirty="0">
                <a:solidFill>
                  <a:srgbClr val="000000"/>
                </a:solidFill>
                <a:latin typeface="Calibri" panose="020F0502020204030204" pitchFamily="34" charset="0"/>
                <a:cs typeface="Calibri" panose="020F0502020204030204" pitchFamily="34" charset="0"/>
              </a:rPr>
              <a:t>) AS Revenue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OrderDate</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ProductID</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00"/>
                </a:solidFill>
                <a:latin typeface="Calibri" panose="020F0502020204030204" pitchFamily="34" charset="0"/>
                <a:cs typeface="Calibri" panose="020F0502020204030204" pitchFamily="34" charset="0"/>
              </a:rPr>
              <a:t>           COUNT_BIG(*) AS </a:t>
            </a:r>
            <a:r>
              <a:rPr lang="en-US" sz="1224" kern="0" dirty="0" err="1">
                <a:solidFill>
                  <a:srgbClr val="000000"/>
                </a:solidFill>
                <a:latin typeface="Calibri" panose="020F0502020204030204" pitchFamily="34" charset="0"/>
                <a:cs typeface="Calibri" panose="020F0502020204030204" pitchFamily="34" charset="0"/>
              </a:rPr>
              <a:t>OrderCount</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SalesOrderDetail</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GROUP  BY </a:t>
            </a:r>
            <a:r>
              <a:rPr lang="en-US" sz="1224" kern="0" dirty="0" err="1">
                <a:solidFill>
                  <a:srgbClr val="000000"/>
                </a:solidFill>
                <a:latin typeface="Calibri" panose="020F0502020204030204" pitchFamily="34" charset="0"/>
                <a:cs typeface="Calibri" panose="020F0502020204030204" pitchFamily="34" charset="0"/>
              </a:rPr>
              <a:t>OrderDate</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ProductID</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GO</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Disable index view and put it in suspended mode</a:t>
            </a:r>
          </a:p>
          <a:p>
            <a:pPr defTabSz="932597">
              <a:defRPr/>
            </a:pPr>
            <a:r>
              <a:rPr lang="en-US" sz="1224" kern="0" dirty="0">
                <a:solidFill>
                  <a:srgbClr val="0000FF"/>
                </a:solidFill>
                <a:latin typeface="Calibri" panose="020F0502020204030204" pitchFamily="34" charset="0"/>
                <a:cs typeface="Calibri" panose="020F0502020204030204" pitchFamily="34" charset="0"/>
              </a:rPr>
              <a:t>ALTER INDEX ALL ON </a:t>
            </a:r>
            <a:r>
              <a:rPr lang="en-US" sz="1224" kern="0" dirty="0" err="1">
                <a:solidFill>
                  <a:srgbClr val="494949"/>
                </a:solidFill>
                <a:latin typeface="Calibri" panose="020F0502020204030204" pitchFamily="34" charset="0"/>
                <a:cs typeface="Calibri" panose="020F0502020204030204" pitchFamily="34" charset="0"/>
              </a:rPr>
              <a:t>Sales.vw_Orders</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DISABLE;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Re-enable index view by rebuilding it</a:t>
            </a:r>
          </a:p>
          <a:p>
            <a:pPr defTabSz="932597">
              <a:defRPr/>
            </a:pPr>
            <a:r>
              <a:rPr lang="en-US" sz="1224" kern="0" dirty="0">
                <a:solidFill>
                  <a:srgbClr val="0000FF"/>
                </a:solidFill>
                <a:latin typeface="Calibri" panose="020F0502020204030204" pitchFamily="34" charset="0"/>
                <a:cs typeface="Calibri" panose="020F0502020204030204" pitchFamily="34" charset="0"/>
              </a:rPr>
              <a:t>ALTER INDEX ALL ON </a:t>
            </a:r>
            <a:r>
              <a:rPr lang="en-US" sz="1224" kern="0" dirty="0" err="1">
                <a:solidFill>
                  <a:srgbClr val="494949"/>
                </a:solidFill>
                <a:latin typeface="Calibri" panose="020F0502020204030204" pitchFamily="34" charset="0"/>
                <a:cs typeface="Calibri" panose="020F0502020204030204" pitchFamily="34" charset="0"/>
              </a:rPr>
              <a:t>Sales.vw_Orders</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REBUILD;</a:t>
            </a:r>
            <a:endParaRPr lang="en-US" sz="1224"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321145"/>
          </a:xfrm>
          <a:prstGeom prst="rect">
            <a:avLst/>
          </a:prstGeom>
          <a:ln>
            <a:solidFill>
              <a:schemeClr val="bg1">
                <a:lumMod val="85000"/>
              </a:schemeClr>
            </a:solidFill>
          </a:ln>
        </p:spPr>
        <p:txBody>
          <a:bodyPr wrap="square">
            <a:spAutoFit/>
          </a:bodyPr>
          <a:lstStyle/>
          <a:p>
            <a:pPr defTabSz="932597" fontAlgn="base">
              <a:defRPr/>
            </a:pPr>
            <a:r>
              <a:rPr lang="en-US" sz="1224" kern="0" dirty="0">
                <a:solidFill>
                  <a:srgbClr val="008000"/>
                </a:solidFill>
                <a:latin typeface="Calibri" panose="020F0502020204030204" pitchFamily="34" charset="0"/>
                <a:cs typeface="Calibri" panose="020F0502020204030204" pitchFamily="34" charset="0"/>
              </a:rPr>
              <a:t>-- Get year total sales per customer</a:t>
            </a:r>
            <a:endParaRPr lang="en-US" sz="1224" kern="0"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WITH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SUM</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ISNULL</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list_price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wholesale_cost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br>
              <a:rPr lang="en-US" sz="1224" dirty="0">
                <a:solidFill>
                  <a:srgbClr val="808080"/>
                </a:solidFill>
                <a:latin typeface="Calibri" panose="020F0502020204030204" pitchFamily="34" charset="0"/>
                <a:cs typeface="Calibri" panose="020F0502020204030204" pitchFamily="34" charset="0"/>
              </a:rPr>
            </a:b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discount_amt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sales_price</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customer </a:t>
            </a:r>
            <a:r>
              <a:rPr lang="en-US" sz="1224" dirty="0" err="1">
                <a:solidFill>
                  <a:srgbClr val="000000"/>
                </a:solidFill>
                <a:latin typeface="Calibri" panose="020F0502020204030204" pitchFamily="34" charset="0"/>
                <a:cs typeface="Calibri" panose="020F0502020204030204" pitchFamily="34" charset="0"/>
              </a:rPr>
              <a:t>cust</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catalog_sales</a:t>
            </a:r>
            <a:r>
              <a:rPr lang="en-US" sz="1224" dirty="0">
                <a:solidFill>
                  <a:srgbClr val="000000"/>
                </a:solidFill>
                <a:latin typeface="Calibri" panose="020F0502020204030204" pitchFamily="34" charset="0"/>
                <a:cs typeface="Calibri" panose="020F0502020204030204" pitchFamily="34" charset="0"/>
              </a:rPr>
              <a:t> sales ON cust.sk = sales.sk</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date_dim</a:t>
            </a:r>
            <a:r>
              <a:rPr lang="en-US" sz="1224" dirty="0">
                <a:solidFill>
                  <a:srgbClr val="000000"/>
                </a:solidFill>
                <a:latin typeface="Calibri" panose="020F0502020204030204" pitchFamily="34" charset="0"/>
                <a:cs typeface="Calibri" panose="020F0502020204030204" pitchFamily="34" charset="0"/>
              </a:rPr>
              <a:t> ON </a:t>
            </a:r>
            <a:r>
              <a:rPr lang="en-US" sz="1224" dirty="0" err="1">
                <a:solidFill>
                  <a:srgbClr val="000000"/>
                </a:solidFill>
                <a:latin typeface="Calibri" panose="020F0502020204030204" pitchFamily="34" charset="0"/>
                <a:cs typeface="Calibri" panose="020F0502020204030204" pitchFamily="34" charset="0"/>
              </a:rPr>
              <a:t>sales.sold_date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date_dim.date</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SELECT TOP </a:t>
            </a:r>
            <a:r>
              <a:rPr lang="en-US" sz="1224" dirty="0">
                <a:solidFill>
                  <a:srgbClr val="000000"/>
                </a:solidFill>
                <a:latin typeface="Calibri" panose="020F0502020204030204" pitchFamily="34" charset="0"/>
                <a:cs typeface="Calibri" panose="020F0502020204030204" pitchFamily="34" charset="0"/>
              </a:rPr>
              <a:t>100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bold"/>
                <a:cs typeface="Segoe UI Semilight" panose="020B0402040204020203" pitchFamily="34" charset="0"/>
              </a:rPr>
              <a:t>Execution time</a:t>
            </a:r>
            <a:r>
              <a:rPr lang="en-US" sz="1428">
                <a:latin typeface="Segoe UI Semilight" panose="020B0402040204020203" pitchFamily="34" charset="0"/>
                <a:cs typeface="Segoe UI Semilight" panose="020B0402040204020203" pitchFamily="34" charset="0"/>
              </a:rPr>
              <a:t>: 103 seconds</a:t>
            </a:r>
            <a:br>
              <a:rPr lang="en-US" sz="1428">
                <a:latin typeface="Segoe UI Semilight" panose="020B0402040204020203" pitchFamily="34" charset="0"/>
                <a:cs typeface="Segoe UI Semilight" panose="020B0402040204020203" pitchFamily="34" charset="0"/>
              </a:rPr>
            </a:br>
            <a:r>
              <a:rPr lang="en-US" sz="1428">
                <a:latin typeface="Segoe UI Semilight" panose="020B0402040204020203" pitchFamily="34" charset="0"/>
                <a:cs typeface="Segoe UI Semilight" panose="020B0402040204020203" pitchFamily="34" charset="0"/>
              </a:rPr>
              <a:t>Lots of data shuffles and joins needed to complete query</a:t>
            </a:r>
            <a:endParaRPr lang="en-US" sz="1632">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dirty="0">
                <a:latin typeface="Segoe UI Semilight" panose="020B0402040204020203" pitchFamily="34" charset="0"/>
                <a:cs typeface="Segoe UI Semilight" panose="020B0402040204020203" pitchFamily="34" charset="0"/>
              </a:rPr>
              <a:t>No relevant indexed views created on the data warehouse</a:t>
            </a:r>
            <a:endParaRPr lang="en-US" sz="1632"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defTabSz="932597" fontAlgn="base">
              <a:defRPr/>
            </a:pPr>
            <a:r>
              <a:rPr lang="en-US" sz="1224" kern="0" dirty="0">
                <a:solidFill>
                  <a:srgbClr val="008000"/>
                </a:solidFill>
                <a:latin typeface="Calibri" panose="020F0502020204030204" pitchFamily="34" charset="0"/>
                <a:cs typeface="Calibri" panose="020F0502020204030204" pitchFamily="34" charset="0"/>
              </a:rPr>
              <a:t>-- Create indexed view for query</a:t>
            </a:r>
            <a:endParaRPr lang="en-US" sz="1224" kern="0"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FF"/>
                </a:solidFill>
                <a:latin typeface="Calibri" panose="020F0502020204030204" pitchFamily="34" charset="0"/>
                <a:cs typeface="Calibri" panose="020F0502020204030204" pitchFamily="34" charset="0"/>
              </a:rPr>
              <a:t>CREATE INDEXED VIEW </a:t>
            </a:r>
            <a:r>
              <a:rPr lang="en-US" sz="1224" dirty="0" err="1">
                <a:solidFill>
                  <a:srgbClr val="000000"/>
                </a:solidFill>
                <a:latin typeface="Calibri" panose="020F0502020204030204" pitchFamily="34" charset="0"/>
                <a:cs typeface="Calibri" panose="020F0502020204030204" pitchFamily="34" charset="0"/>
              </a:rPr>
              <a:t>nbViewCS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DISTRIBUTION</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HASH</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SUM</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ISNULL</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list_price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wholesale_cost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discount_amt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sales_price</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customer </a:t>
            </a:r>
            <a:r>
              <a:rPr lang="en-US" sz="1224" dirty="0" err="1">
                <a:solidFill>
                  <a:srgbClr val="000000"/>
                </a:solidFill>
                <a:latin typeface="Calibri" panose="020F0502020204030204" pitchFamily="34" charset="0"/>
                <a:cs typeface="Calibri" panose="020F0502020204030204" pitchFamily="34" charset="0"/>
              </a:rPr>
              <a:t>cust</a:t>
            </a:r>
            <a:endParaRPr lang="en-US" sz="1224"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FF"/>
                </a:solidFill>
                <a:latin typeface="Calibri" panose="020F0502020204030204" pitchFamily="34" charset="0"/>
                <a:cs typeface="Calibri" panose="020F0502020204030204" pitchFamily="34" charset="0"/>
              </a:rPr>
              <a:t>JOIN</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catalog_sales</a:t>
            </a:r>
            <a:r>
              <a:rPr lang="en-US" sz="1224" dirty="0">
                <a:solidFill>
                  <a:srgbClr val="000000"/>
                </a:solidFill>
                <a:latin typeface="Calibri" panose="020F0502020204030204" pitchFamily="34" charset="0"/>
                <a:cs typeface="Calibri" panose="020F0502020204030204" pitchFamily="34" charset="0"/>
              </a:rPr>
              <a:t> sales </a:t>
            </a:r>
            <a:r>
              <a:rPr lang="en-US" sz="1224" dirty="0">
                <a:solidFill>
                  <a:srgbClr val="0000FF"/>
                </a:solidFill>
                <a:latin typeface="Calibri" panose="020F0502020204030204" pitchFamily="34" charset="0"/>
                <a:cs typeface="Calibri" panose="020F0502020204030204" pitchFamily="34" charset="0"/>
              </a:rPr>
              <a:t>ON</a:t>
            </a:r>
            <a:r>
              <a:rPr lang="en-US" sz="1224" dirty="0">
                <a:solidFill>
                  <a:srgbClr val="000000"/>
                </a:solidFill>
                <a:latin typeface="Calibri" panose="020F0502020204030204" pitchFamily="34" charset="0"/>
                <a:cs typeface="Calibri" panose="020F0502020204030204" pitchFamily="34" charset="0"/>
              </a:rPr>
              <a:t> cust.sk = sales.sk</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JOIN</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date_dim</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ON</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sales.sold_date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date_dim.date</a:t>
            </a:r>
            <a:endParaRPr lang="en-US" sz="1224"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login​</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light" panose="020B0402040204020203" pitchFamily="34" charset="0"/>
                <a:cs typeface="Segoe UI Semilight" panose="020B0402040204020203" pitchFamily="34" charset="0"/>
              </a:rPr>
              <a:t>Create indexed view with hash distribution on </a:t>
            </a:r>
            <a:r>
              <a:rPr lang="en-US" sz="1428" err="1">
                <a:latin typeface="Segoe UI Semilight" panose="020B0402040204020203" pitchFamily="34" charset="0"/>
                <a:cs typeface="Segoe UI Semilight" panose="020B0402040204020203" pitchFamily="34" charset="0"/>
              </a:rPr>
              <a:t>customer_id</a:t>
            </a:r>
            <a:r>
              <a:rPr lang="en-US" sz="1428">
                <a:latin typeface="Segoe UI Semilight" panose="020B0402040204020203" pitchFamily="34" charset="0"/>
                <a:cs typeface="Segoe UI Semilight" panose="020B0402040204020203" pitchFamily="34" charset="0"/>
              </a:rPr>
              <a:t> column</a:t>
            </a:r>
            <a:endParaRPr lang="en-US" sz="1632">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321145"/>
          </a:xfrm>
          <a:prstGeom prst="rect">
            <a:avLst/>
          </a:prstGeom>
          <a:ln>
            <a:solidFill>
              <a:schemeClr val="bg1">
                <a:lumMod val="85000"/>
              </a:schemeClr>
            </a:solidFill>
          </a:ln>
        </p:spPr>
        <p:txBody>
          <a:bodyPr wrap="square">
            <a:spAutoFit/>
          </a:bodyPr>
          <a:lstStyle/>
          <a:p>
            <a:pPr defTabSz="932597" fontAlgn="base">
              <a:defRPr/>
            </a:pPr>
            <a:r>
              <a:rPr lang="en-US" sz="1224" kern="0" dirty="0">
                <a:solidFill>
                  <a:srgbClr val="008000"/>
                </a:solidFill>
                <a:latin typeface="Calibri" panose="020F0502020204030204" pitchFamily="34" charset="0"/>
                <a:cs typeface="Calibri" panose="020F0502020204030204" pitchFamily="34" charset="0"/>
              </a:rPr>
              <a:t>-- Get year total sales per customer</a:t>
            </a:r>
            <a:endParaRPr lang="en-US" sz="1224" kern="0"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WITH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SUM</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ISNULL</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list_price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wholesale_cost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br>
              <a:rPr lang="en-US" sz="1224" dirty="0">
                <a:solidFill>
                  <a:srgbClr val="808080"/>
                </a:solidFill>
                <a:latin typeface="Calibri" panose="020F0502020204030204" pitchFamily="34" charset="0"/>
                <a:cs typeface="Calibri" panose="020F0502020204030204" pitchFamily="34" charset="0"/>
              </a:rPr>
            </a:b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discount_amt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sales_price</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customer </a:t>
            </a:r>
            <a:r>
              <a:rPr lang="en-US" sz="1224" dirty="0" err="1">
                <a:solidFill>
                  <a:srgbClr val="000000"/>
                </a:solidFill>
                <a:latin typeface="Calibri" panose="020F0502020204030204" pitchFamily="34" charset="0"/>
                <a:cs typeface="Calibri" panose="020F0502020204030204" pitchFamily="34" charset="0"/>
              </a:rPr>
              <a:t>cust</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catalog_sales</a:t>
            </a:r>
            <a:r>
              <a:rPr lang="en-US" sz="1224" dirty="0">
                <a:solidFill>
                  <a:srgbClr val="000000"/>
                </a:solidFill>
                <a:latin typeface="Calibri" panose="020F0502020204030204" pitchFamily="34" charset="0"/>
                <a:cs typeface="Calibri" panose="020F0502020204030204" pitchFamily="34" charset="0"/>
              </a:rPr>
              <a:t> sales ON cust.sk = sales.sk</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date_dim</a:t>
            </a:r>
            <a:r>
              <a:rPr lang="en-US" sz="1224" dirty="0">
                <a:solidFill>
                  <a:srgbClr val="000000"/>
                </a:solidFill>
                <a:latin typeface="Calibri" panose="020F0502020204030204" pitchFamily="34" charset="0"/>
                <a:cs typeface="Calibri" panose="020F0502020204030204" pitchFamily="34" charset="0"/>
              </a:rPr>
              <a:t> ON </a:t>
            </a:r>
            <a:r>
              <a:rPr lang="en-US" sz="1224" dirty="0" err="1">
                <a:solidFill>
                  <a:srgbClr val="000000"/>
                </a:solidFill>
                <a:latin typeface="Calibri" panose="020F0502020204030204" pitchFamily="34" charset="0"/>
                <a:cs typeface="Calibri" panose="020F0502020204030204" pitchFamily="34" charset="0"/>
              </a:rPr>
              <a:t>sales.sold_date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date_dim.date</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SELECT TOP </a:t>
            </a:r>
            <a:r>
              <a:rPr lang="en-US" sz="1224" dirty="0">
                <a:solidFill>
                  <a:srgbClr val="000000"/>
                </a:solidFill>
                <a:latin typeface="Calibri" panose="020F0502020204030204" pitchFamily="34" charset="0"/>
                <a:cs typeface="Calibri" panose="020F0502020204030204" pitchFamily="34" charset="0"/>
              </a:rPr>
              <a:t>100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light" panose="020B0402040204020203" pitchFamily="34" charset="0"/>
                <a:cs typeface="Segoe UI Semilight" panose="020B0402040204020203" pitchFamily="34" charset="0"/>
              </a:rPr>
              <a:t>Original query – get year total sales per customer</a:t>
            </a:r>
            <a:endParaRPr lang="en-US" sz="1632">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321145"/>
          </a:xfrm>
          <a:prstGeom prst="rect">
            <a:avLst/>
          </a:prstGeom>
          <a:ln>
            <a:solidFill>
              <a:schemeClr val="bg1">
                <a:lumMod val="85000"/>
              </a:schemeClr>
            </a:solidFill>
          </a:ln>
        </p:spPr>
        <p:txBody>
          <a:bodyPr wrap="square">
            <a:spAutoFit/>
          </a:bodyPr>
          <a:lstStyle/>
          <a:p>
            <a:pPr defTabSz="932597" fontAlgn="base">
              <a:defRPr/>
            </a:pPr>
            <a:r>
              <a:rPr lang="en-US" sz="1224" kern="0" dirty="0">
                <a:solidFill>
                  <a:srgbClr val="008000"/>
                </a:solidFill>
                <a:latin typeface="Calibri" panose="020F0502020204030204" pitchFamily="34" charset="0"/>
                <a:cs typeface="Calibri" panose="020F0502020204030204" pitchFamily="34" charset="0"/>
              </a:rPr>
              <a:t>-- Get year total sales per customer</a:t>
            </a:r>
            <a:endParaRPr lang="en-US" sz="1224" kern="0"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WITH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SUM</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ISNULL</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list_price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wholesale_cost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br>
              <a:rPr lang="en-US" sz="1224" dirty="0">
                <a:solidFill>
                  <a:srgbClr val="808080"/>
                </a:solidFill>
                <a:latin typeface="Calibri" panose="020F0502020204030204" pitchFamily="34" charset="0"/>
                <a:cs typeface="Calibri" panose="020F0502020204030204" pitchFamily="34" charset="0"/>
              </a:rPr>
            </a:b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discount_amt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sales_price</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customer </a:t>
            </a:r>
            <a:r>
              <a:rPr lang="en-US" sz="1224" dirty="0" err="1">
                <a:solidFill>
                  <a:srgbClr val="000000"/>
                </a:solidFill>
                <a:latin typeface="Calibri" panose="020F0502020204030204" pitchFamily="34" charset="0"/>
                <a:cs typeface="Calibri" panose="020F0502020204030204" pitchFamily="34" charset="0"/>
              </a:rPr>
              <a:t>cust</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catalog_sales</a:t>
            </a:r>
            <a:r>
              <a:rPr lang="en-US" sz="1224" dirty="0">
                <a:solidFill>
                  <a:srgbClr val="000000"/>
                </a:solidFill>
                <a:latin typeface="Calibri" panose="020F0502020204030204" pitchFamily="34" charset="0"/>
                <a:cs typeface="Calibri" panose="020F0502020204030204" pitchFamily="34" charset="0"/>
              </a:rPr>
              <a:t> sales ON cust.sk = sales.sk</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date_dim</a:t>
            </a:r>
            <a:r>
              <a:rPr lang="en-US" sz="1224" dirty="0">
                <a:solidFill>
                  <a:srgbClr val="000000"/>
                </a:solidFill>
                <a:latin typeface="Calibri" panose="020F0502020204030204" pitchFamily="34" charset="0"/>
                <a:cs typeface="Calibri" panose="020F0502020204030204" pitchFamily="34" charset="0"/>
              </a:rPr>
              <a:t> ON </a:t>
            </a:r>
            <a:r>
              <a:rPr lang="en-US" sz="1224" dirty="0" err="1">
                <a:solidFill>
                  <a:srgbClr val="000000"/>
                </a:solidFill>
                <a:latin typeface="Calibri" panose="020F0502020204030204" pitchFamily="34" charset="0"/>
                <a:cs typeface="Calibri" panose="020F0502020204030204" pitchFamily="34" charset="0"/>
              </a:rPr>
              <a:t>sales.sold_date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date_dim.date</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SELECT TOP </a:t>
            </a:r>
            <a:r>
              <a:rPr lang="en-US" sz="1224" dirty="0">
                <a:solidFill>
                  <a:srgbClr val="000000"/>
                </a:solidFill>
                <a:latin typeface="Calibri" panose="020F0502020204030204" pitchFamily="34" charset="0"/>
                <a:cs typeface="Calibri" panose="020F0502020204030204" pitchFamily="34" charset="0"/>
              </a:rPr>
              <a:t>100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light" panose="020B0402040204020203" pitchFamily="34" charset="0"/>
                <a:cs typeface="Segoe UI Semilight" panose="020B0402040204020203" pitchFamily="34" charset="0"/>
              </a:rPr>
              <a:t>Original query – no changes have been made to query</a:t>
            </a:r>
            <a:endParaRPr lang="en-US" sz="1632">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bold"/>
                <a:cs typeface="Segoe UI Semilight" panose="020B0402040204020203" pitchFamily="34" charset="0"/>
              </a:rPr>
              <a:t>Execution time</a:t>
            </a:r>
            <a:r>
              <a:rPr lang="en-US" sz="1428">
                <a:latin typeface="Segoe UI Semilight" panose="020B0402040204020203" pitchFamily="34" charset="0"/>
                <a:cs typeface="Segoe UI Semilight" panose="020B0402040204020203" pitchFamily="34" charset="0"/>
              </a:rPr>
              <a:t>: 6 seconds</a:t>
            </a:r>
            <a:br>
              <a:rPr lang="en-US" sz="1428">
                <a:latin typeface="Segoe UI Semilight" panose="020B0402040204020203" pitchFamily="34" charset="0"/>
                <a:cs typeface="Segoe UI Semilight" panose="020B0402040204020203" pitchFamily="34" charset="0"/>
              </a:rPr>
            </a:br>
            <a:r>
              <a:rPr lang="en-US" sz="1428">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32">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35795" y="1489276"/>
            <a:ext cx="5965691" cy="3475632"/>
          </a:xfrm>
        </p:spPr>
        <p:txBody>
          <a:bodyPr/>
          <a:lstStyle/>
          <a:p>
            <a:r>
              <a:rPr lang="en-US" dirty="0">
                <a:solidFill>
                  <a:srgbClr val="0073FF"/>
                </a:solidFill>
                <a:latin typeface="+mn-lt"/>
              </a:rPr>
              <a:t>EXPLAIN - </a:t>
            </a:r>
            <a:r>
              <a:rPr lang="en-US" dirty="0">
                <a:latin typeface="+mn-lt"/>
              </a:rPr>
              <a:t>provides query plan for SQL statement without running the statement; view estimated cost of the query operations.</a:t>
            </a:r>
          </a:p>
          <a:p>
            <a:endParaRPr lang="en-US" dirty="0">
              <a:solidFill>
                <a:srgbClr val="0073FF"/>
              </a:solidFill>
              <a:latin typeface="+mn-lt"/>
            </a:endParaRPr>
          </a:p>
          <a:p>
            <a:endParaRPr lang="en-US" dirty="0">
              <a:solidFill>
                <a:srgbClr val="0073FF"/>
              </a:solidFill>
              <a:latin typeface="+mn-lt"/>
            </a:endParaRPr>
          </a:p>
          <a:p>
            <a:r>
              <a:rPr lang="en-US" dirty="0">
                <a:solidFill>
                  <a:srgbClr val="0073FF"/>
                </a:solidFill>
                <a:latin typeface="+mn-lt"/>
              </a:rPr>
              <a:t>EXPLAIN WITH_RECOMMENDATIONS - </a:t>
            </a:r>
            <a:r>
              <a:rPr lang="en-US" dirty="0">
                <a:latin typeface="+mn-lt"/>
              </a:rPr>
              <a:t>provides query plan with recommendations to optimize the SQL statement performance.</a:t>
            </a:r>
            <a:endParaRPr lang="en-US" dirty="0"/>
          </a:p>
          <a:p>
            <a:endParaRPr lang="en-US" dirty="0"/>
          </a:p>
          <a:p>
            <a:endParaRPr lang="en-US"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9604" y="292231"/>
            <a:ext cx="11561710" cy="754061"/>
          </a:xfrm>
        </p:spPr>
        <p:txBody>
          <a:bodyPr/>
          <a:lstStyle/>
          <a:p>
            <a:r>
              <a:rPr lang="en-US" dirty="0"/>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401486" y="1489276"/>
            <a:ext cx="5599194" cy="2976199"/>
          </a:xfrm>
          <a:prstGeom prst="rect">
            <a:avLst/>
          </a:prstGeom>
          <a:ln>
            <a:solidFill>
              <a:schemeClr val="bg2">
                <a:lumMod val="50000"/>
              </a:schemeClr>
            </a:solidFill>
          </a:ln>
        </p:spPr>
        <p:txBody>
          <a:bodyPr wrap="square">
            <a:spAutoFit/>
          </a:bodyPr>
          <a:lstStyle/>
          <a:p>
            <a:pPr lvl="0">
              <a:defRPr/>
            </a:pPr>
            <a:r>
              <a:rPr lang="en-US" sz="1224" dirty="0">
                <a:solidFill>
                  <a:srgbClr val="0101FD"/>
                </a:solidFill>
                <a:latin typeface="Calibri" panose="020F0502020204030204" pitchFamily="34" charset="0"/>
                <a:cs typeface="Calibri" panose="020F0502020204030204" pitchFamily="34" charset="0"/>
              </a:rPr>
              <a:t>EXPLAIN</a:t>
            </a:r>
            <a:r>
              <a:rPr lang="en-US" sz="1224" dirty="0">
                <a:solidFill>
                  <a:srgbClr val="171717"/>
                </a:solidFill>
                <a:latin typeface="Calibri" panose="020F0502020204030204" pitchFamily="34" charset="0"/>
                <a:cs typeface="Calibri" panose="020F0502020204030204" pitchFamily="34" charset="0"/>
              </a:rPr>
              <a:t> WITH_RECOMMENDATIONS </a:t>
            </a:r>
          </a:p>
          <a:p>
            <a:pPr lvl="0">
              <a:defRPr/>
            </a:pPr>
            <a:r>
              <a:rPr lang="en-US" sz="1224" dirty="0">
                <a:solidFill>
                  <a:srgbClr val="0101FD"/>
                </a:solidFill>
                <a:latin typeface="Calibri" panose="020F0502020204030204" pitchFamily="34" charset="0"/>
                <a:cs typeface="Calibri" panose="020F0502020204030204" pitchFamily="34" charset="0"/>
              </a:rPr>
              <a:t>select</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count</a:t>
            </a:r>
            <a:r>
              <a:rPr lang="en-US" sz="1224" dirty="0">
                <a:solidFill>
                  <a:srgbClr val="171717"/>
                </a:solidFill>
                <a:latin typeface="Calibri" panose="020F0502020204030204" pitchFamily="34" charset="0"/>
                <a:cs typeface="Calibri" panose="020F0502020204030204" pitchFamily="34" charset="0"/>
              </a:rPr>
              <a:t>(*) </a:t>
            </a:r>
          </a:p>
          <a:p>
            <a:pPr lvl="0">
              <a:defRPr/>
            </a:pPr>
            <a:r>
              <a:rPr lang="en-US" sz="1224" dirty="0">
                <a:solidFill>
                  <a:srgbClr val="0101FD"/>
                </a:solidFill>
                <a:latin typeface="Calibri" panose="020F0502020204030204" pitchFamily="34" charset="0"/>
                <a:cs typeface="Calibri" panose="020F0502020204030204" pitchFamily="34" charset="0"/>
              </a:rPr>
              <a:t>from</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171717"/>
                </a:solidFill>
                <a:latin typeface="Calibri" panose="020F0502020204030204" pitchFamily="34" charset="0"/>
                <a:cs typeface="Calibri" panose="020F0502020204030204" pitchFamily="34" charset="0"/>
              </a:rPr>
              <a:t>(</a:t>
            </a:r>
            <a:r>
              <a:rPr lang="en-US" sz="1224" dirty="0">
                <a:solidFill>
                  <a:srgbClr val="0101FD"/>
                </a:solidFill>
                <a:latin typeface="Calibri" panose="020F0502020204030204" pitchFamily="34" charset="0"/>
                <a:cs typeface="Calibri" panose="020F0502020204030204" pitchFamily="34" charset="0"/>
              </a:rPr>
              <a:t>select</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distinct</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c_last_name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c_first_name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d_date</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from</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store_sales</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date_dim</a:t>
            </a:r>
            <a:r>
              <a:rPr lang="en-US" sz="1224" dirty="0">
                <a:solidFill>
                  <a:srgbClr val="171717"/>
                </a:solidFill>
                <a:latin typeface="Calibri" panose="020F0502020204030204" pitchFamily="34" charset="0"/>
                <a:cs typeface="Calibri" panose="020F0502020204030204" pitchFamily="34" charset="0"/>
              </a:rPr>
              <a:t>, customer </a:t>
            </a:r>
          </a:p>
          <a:p>
            <a:pPr lvl="1">
              <a:defRPr/>
            </a:pPr>
            <a:r>
              <a:rPr lang="en-US" sz="1224" dirty="0">
                <a:solidFill>
                  <a:srgbClr val="0101FD"/>
                </a:solidFill>
                <a:latin typeface="Calibri" panose="020F0502020204030204" pitchFamily="34" charset="0"/>
                <a:cs typeface="Calibri" panose="020F0502020204030204" pitchFamily="34" charset="0"/>
              </a:rPr>
              <a:t>where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store_sales.ss_sold_date_sk</a:t>
            </a:r>
            <a:r>
              <a:rPr lang="en-US" sz="1224" dirty="0">
                <a:solidFill>
                  <a:srgbClr val="171717"/>
                </a:solidFill>
                <a:latin typeface="Calibri" panose="020F0502020204030204" pitchFamily="34" charset="0"/>
                <a:cs typeface="Calibri" panose="020F0502020204030204" pitchFamily="34" charset="0"/>
              </a:rPr>
              <a:t> = </a:t>
            </a:r>
            <a:r>
              <a:rPr lang="en-US" sz="1224" dirty="0" err="1">
                <a:solidFill>
                  <a:srgbClr val="171717"/>
                </a:solidFill>
                <a:latin typeface="Calibri" panose="020F0502020204030204" pitchFamily="34" charset="0"/>
                <a:cs typeface="Calibri" panose="020F0502020204030204" pitchFamily="34" charset="0"/>
              </a:rPr>
              <a:t>date_dim.d_date_sk</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store_sales.ss_customer_sk</a:t>
            </a:r>
            <a:r>
              <a:rPr lang="en-US" sz="1224" dirty="0">
                <a:solidFill>
                  <a:srgbClr val="171717"/>
                </a:solidFill>
                <a:latin typeface="Calibri" panose="020F0502020204030204" pitchFamily="34" charset="0"/>
                <a:cs typeface="Calibri" panose="020F0502020204030204" pitchFamily="34" charset="0"/>
              </a:rPr>
              <a:t> = </a:t>
            </a:r>
            <a:r>
              <a:rPr lang="en-US" sz="1224" dirty="0" err="1">
                <a:solidFill>
                  <a:srgbClr val="171717"/>
                </a:solidFill>
                <a:latin typeface="Calibri" panose="020F0502020204030204" pitchFamily="34" charset="0"/>
                <a:cs typeface="Calibri" panose="020F0502020204030204" pitchFamily="34" charset="0"/>
              </a:rPr>
              <a:t>customer.c_customer_sk</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d_month_seq</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between</a:t>
            </a:r>
            <a:r>
              <a:rPr lang="en-US" sz="1224" dirty="0">
                <a:solidFill>
                  <a:srgbClr val="171717"/>
                </a:solidFill>
                <a:latin typeface="Calibri" panose="020F0502020204030204" pitchFamily="34" charset="0"/>
                <a:cs typeface="Calibri" panose="020F0502020204030204" pitchFamily="34" charset="0"/>
              </a:rPr>
              <a:t> 1194 </a:t>
            </a: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1194+11) </a:t>
            </a:r>
          </a:p>
          <a:p>
            <a:pPr lvl="0">
              <a:defRPr/>
            </a:pPr>
            <a:r>
              <a:rPr lang="en-US" sz="1224" dirty="0">
                <a:solidFill>
                  <a:srgbClr val="0101FD"/>
                </a:solidFill>
                <a:latin typeface="Calibri" panose="020F0502020204030204" pitchFamily="34" charset="0"/>
                <a:cs typeface="Calibri" panose="020F0502020204030204" pitchFamily="34" charset="0"/>
              </a:rPr>
              <a:t>except</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171717"/>
                </a:solidFill>
                <a:latin typeface="Calibri" panose="020F0502020204030204" pitchFamily="34" charset="0"/>
                <a:cs typeface="Calibri" panose="020F0502020204030204" pitchFamily="34" charset="0"/>
              </a:rPr>
              <a:t>(</a:t>
            </a:r>
            <a:r>
              <a:rPr lang="en-US" sz="1224" dirty="0">
                <a:solidFill>
                  <a:srgbClr val="0101FD"/>
                </a:solidFill>
                <a:latin typeface="Calibri" panose="020F0502020204030204" pitchFamily="34" charset="0"/>
                <a:cs typeface="Calibri" panose="020F0502020204030204" pitchFamily="34" charset="0"/>
              </a:rPr>
              <a:t>select</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distinct</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c_last_name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c_first_name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d_date</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from</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catalog_sales</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date_dim</a:t>
            </a:r>
            <a:r>
              <a:rPr lang="en-US" sz="1224" dirty="0">
                <a:solidFill>
                  <a:srgbClr val="171717"/>
                </a:solidFill>
                <a:latin typeface="Calibri" panose="020F0502020204030204" pitchFamily="34" charset="0"/>
                <a:cs typeface="Calibri" panose="020F0502020204030204" pitchFamily="34" charset="0"/>
              </a:rPr>
              <a:t>, customer </a:t>
            </a:r>
          </a:p>
          <a:p>
            <a:pPr lvl="1">
              <a:defRPr/>
            </a:pPr>
            <a:r>
              <a:rPr lang="en-US" sz="1224" dirty="0">
                <a:solidFill>
                  <a:srgbClr val="0101FD"/>
                </a:solidFill>
                <a:latin typeface="Calibri" panose="020F0502020204030204" pitchFamily="34" charset="0"/>
                <a:cs typeface="Calibri" panose="020F0502020204030204" pitchFamily="34" charset="0"/>
              </a:rPr>
              <a:t>where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catalog_sales.cs_sold_date_sk</a:t>
            </a:r>
            <a:r>
              <a:rPr lang="en-US" sz="1224" dirty="0">
                <a:solidFill>
                  <a:srgbClr val="171717"/>
                </a:solidFill>
                <a:latin typeface="Calibri" panose="020F0502020204030204" pitchFamily="34" charset="0"/>
                <a:cs typeface="Calibri" panose="020F0502020204030204" pitchFamily="34" charset="0"/>
              </a:rPr>
              <a:t> = </a:t>
            </a:r>
            <a:r>
              <a:rPr lang="en-US" sz="1224" dirty="0" err="1">
                <a:solidFill>
                  <a:srgbClr val="171717"/>
                </a:solidFill>
                <a:latin typeface="Calibri" panose="020F0502020204030204" pitchFamily="34" charset="0"/>
                <a:cs typeface="Calibri" panose="020F0502020204030204" pitchFamily="34" charset="0"/>
              </a:rPr>
              <a:t>date_dim.d_date_sk</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catalog_sales.cs_bill_customer_sk</a:t>
            </a:r>
            <a:r>
              <a:rPr lang="en-US" sz="1224" dirty="0">
                <a:solidFill>
                  <a:srgbClr val="171717"/>
                </a:solidFill>
                <a:latin typeface="Calibri" panose="020F0502020204030204" pitchFamily="34" charset="0"/>
                <a:cs typeface="Calibri" panose="020F0502020204030204" pitchFamily="34" charset="0"/>
              </a:rPr>
              <a:t> = </a:t>
            </a:r>
            <a:r>
              <a:rPr lang="en-US" sz="1224" dirty="0" err="1">
                <a:solidFill>
                  <a:srgbClr val="171717"/>
                </a:solidFill>
                <a:latin typeface="Calibri" panose="020F0502020204030204" pitchFamily="34" charset="0"/>
                <a:cs typeface="Calibri" panose="020F0502020204030204" pitchFamily="34" charset="0"/>
              </a:rPr>
              <a:t>customer.c_customer_sk</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d_month_seq</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between</a:t>
            </a:r>
            <a:r>
              <a:rPr lang="en-US" sz="1224" dirty="0">
                <a:solidFill>
                  <a:srgbClr val="171717"/>
                </a:solidFill>
                <a:latin typeface="Calibri" panose="020F0502020204030204" pitchFamily="34" charset="0"/>
                <a:cs typeface="Calibri" panose="020F0502020204030204" pitchFamily="34" charset="0"/>
              </a:rPr>
              <a:t> 1194 </a:t>
            </a: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1194+11) </a:t>
            </a:r>
          </a:p>
          <a:p>
            <a:pPr lvl="0">
              <a:defRPr/>
            </a:pP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top_customers</a:t>
            </a:r>
            <a:endParaRPr lang="en-US" sz="3264"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95915" y="1464074"/>
            <a:ext cx="11239464" cy="4355038"/>
          </a:xfrm>
        </p:spPr>
        <p:txBody>
          <a:bodyPr/>
          <a:lstStyle/>
          <a:p>
            <a:pPr marL="246102" marR="302446" indent="-233797" algn="just">
              <a:lnSpc>
                <a:spcPct val="80000"/>
              </a:lnSpc>
              <a:spcBef>
                <a:spcPts val="780"/>
              </a:spcBef>
              <a:buFont typeface="Arial"/>
              <a:buChar char="•"/>
              <a:tabLst>
                <a:tab pos="246750" algn="l"/>
              </a:tabLst>
            </a:pPr>
            <a:r>
              <a:rPr lang="en-US" spc="-25" dirty="0">
                <a:latin typeface="Calibri"/>
                <a:cs typeface="Calibri"/>
              </a:rPr>
              <a:t>Indexed </a:t>
            </a:r>
            <a:r>
              <a:rPr lang="en-US" spc="-15" dirty="0">
                <a:latin typeface="Calibri"/>
                <a:cs typeface="Calibri"/>
              </a:rPr>
              <a:t>views </a:t>
            </a:r>
            <a:r>
              <a:rPr lang="en-US" spc="-10" dirty="0">
                <a:latin typeface="Calibri"/>
                <a:cs typeface="Calibri"/>
              </a:rPr>
              <a:t>cache </a:t>
            </a:r>
            <a:r>
              <a:rPr lang="en-US" spc="-5" dirty="0">
                <a:latin typeface="Calibri"/>
                <a:cs typeface="Calibri"/>
              </a:rPr>
              <a:t>the </a:t>
            </a:r>
            <a:r>
              <a:rPr lang="en-US" spc="-10" dirty="0">
                <a:latin typeface="Calibri"/>
                <a:cs typeface="Calibri"/>
              </a:rPr>
              <a:t>schema </a:t>
            </a:r>
            <a:r>
              <a:rPr lang="en-US" spc="-5" dirty="0">
                <a:latin typeface="Calibri"/>
                <a:cs typeface="Calibri"/>
              </a:rPr>
              <a:t>and </a:t>
            </a:r>
            <a:r>
              <a:rPr lang="en-US" spc="-20" dirty="0">
                <a:latin typeface="Calibri"/>
                <a:cs typeface="Calibri"/>
              </a:rPr>
              <a:t>data </a:t>
            </a:r>
            <a:r>
              <a:rPr lang="en-US" spc="-25" dirty="0">
                <a:latin typeface="Calibri"/>
                <a:cs typeface="Calibri"/>
              </a:rPr>
              <a:t>for </a:t>
            </a:r>
            <a:r>
              <a:rPr lang="en-US" spc="-5" dirty="0">
                <a:latin typeface="Calibri"/>
                <a:cs typeface="Calibri"/>
              </a:rPr>
              <a:t>a </a:t>
            </a:r>
            <a:r>
              <a:rPr lang="en-US" spc="-10" dirty="0">
                <a:latin typeface="Calibri"/>
                <a:cs typeface="Calibri"/>
              </a:rPr>
              <a:t>view </a:t>
            </a:r>
            <a:r>
              <a:rPr lang="en-US" spc="-5" dirty="0">
                <a:latin typeface="Calibri"/>
                <a:cs typeface="Calibri"/>
              </a:rPr>
              <a:t>in </a:t>
            </a:r>
            <a:r>
              <a:rPr lang="en-US" spc="-20" dirty="0">
                <a:latin typeface="Calibri"/>
                <a:cs typeface="Calibri"/>
              </a:rPr>
              <a:t>DW </a:t>
            </a:r>
            <a:r>
              <a:rPr lang="en-US" spc="-15" dirty="0">
                <a:latin typeface="Calibri"/>
                <a:cs typeface="Calibri"/>
              </a:rPr>
              <a:t>remote  </a:t>
            </a:r>
            <a:r>
              <a:rPr lang="en-US" spc="-25" dirty="0">
                <a:latin typeface="Calibri"/>
                <a:cs typeface="Calibri"/>
              </a:rPr>
              <a:t>storage. </a:t>
            </a:r>
            <a:r>
              <a:rPr lang="en-US" spc="-10" dirty="0">
                <a:latin typeface="Calibri"/>
                <a:cs typeface="Calibri"/>
              </a:rPr>
              <a:t>They </a:t>
            </a:r>
            <a:r>
              <a:rPr lang="en-US" spc="-20" dirty="0">
                <a:latin typeface="Calibri"/>
                <a:cs typeface="Calibri"/>
              </a:rPr>
              <a:t>are </a:t>
            </a:r>
            <a:r>
              <a:rPr lang="en-US" spc="-10" dirty="0">
                <a:latin typeface="Calibri"/>
                <a:cs typeface="Calibri"/>
              </a:rPr>
              <a:t>useful </a:t>
            </a:r>
            <a:r>
              <a:rPr lang="en-US" spc="-25" dirty="0">
                <a:latin typeface="Calibri"/>
                <a:cs typeface="Calibri"/>
              </a:rPr>
              <a:t>for </a:t>
            </a:r>
            <a:r>
              <a:rPr lang="en-US" spc="-15" dirty="0">
                <a:latin typeface="Calibri"/>
                <a:cs typeface="Calibri"/>
              </a:rPr>
              <a:t>improving </a:t>
            </a:r>
            <a:r>
              <a:rPr lang="en-US" spc="-5" dirty="0">
                <a:latin typeface="Calibri"/>
                <a:cs typeface="Calibri"/>
              </a:rPr>
              <a:t>the </a:t>
            </a:r>
            <a:r>
              <a:rPr lang="en-US" spc="-15" dirty="0">
                <a:latin typeface="Calibri"/>
                <a:cs typeface="Calibri"/>
              </a:rPr>
              <a:t>performance </a:t>
            </a:r>
            <a:r>
              <a:rPr lang="en-US" spc="-5" dirty="0">
                <a:latin typeface="Calibri"/>
                <a:cs typeface="Calibri"/>
              </a:rPr>
              <a:t>of </a:t>
            </a:r>
            <a:r>
              <a:rPr lang="en-US" dirty="0">
                <a:latin typeface="Calibri"/>
                <a:cs typeface="Calibri"/>
              </a:rPr>
              <a:t>‘SELECT’  </a:t>
            </a:r>
            <a:r>
              <a:rPr lang="en-US" spc="-20" dirty="0">
                <a:latin typeface="Calibri"/>
                <a:cs typeface="Calibri"/>
              </a:rPr>
              <a:t>statement </a:t>
            </a:r>
            <a:r>
              <a:rPr lang="en-US" spc="-10" dirty="0">
                <a:latin typeface="Calibri"/>
                <a:cs typeface="Calibri"/>
              </a:rPr>
              <a:t>queries that </a:t>
            </a:r>
            <a:r>
              <a:rPr lang="en-US" spc="-5" dirty="0">
                <a:latin typeface="Calibri"/>
                <a:cs typeface="Calibri"/>
              </a:rPr>
              <a:t>include</a:t>
            </a:r>
            <a:r>
              <a:rPr lang="en-US" spc="107" dirty="0">
                <a:latin typeface="Calibri"/>
                <a:cs typeface="Calibri"/>
              </a:rPr>
              <a:t> </a:t>
            </a:r>
            <a:r>
              <a:rPr lang="en-US" spc="-15" dirty="0">
                <a:latin typeface="Calibri"/>
                <a:cs typeface="Calibri"/>
              </a:rPr>
              <a:t>aggregations</a:t>
            </a:r>
            <a:endParaRPr lang="en-US" dirty="0">
              <a:latin typeface="Calibri"/>
              <a:cs typeface="Calibri"/>
            </a:endParaRPr>
          </a:p>
          <a:p>
            <a:pPr marL="246102" marR="445574" indent="-233797" algn="just">
              <a:lnSpc>
                <a:spcPct val="80000"/>
              </a:lnSpc>
              <a:spcBef>
                <a:spcPts val="612"/>
              </a:spcBef>
              <a:buFont typeface="Arial"/>
              <a:buChar char="•"/>
              <a:tabLst>
                <a:tab pos="246750" algn="l"/>
              </a:tabLst>
            </a:pPr>
            <a:r>
              <a:rPr lang="en-US" spc="-25" dirty="0">
                <a:latin typeface="Calibri"/>
                <a:cs typeface="Calibri"/>
              </a:rPr>
              <a:t>Indexed </a:t>
            </a:r>
            <a:r>
              <a:rPr lang="en-US" spc="-15" dirty="0">
                <a:latin typeface="Calibri"/>
                <a:cs typeface="Calibri"/>
              </a:rPr>
              <a:t>views are automatically updated </a:t>
            </a:r>
            <a:r>
              <a:rPr lang="en-US" spc="-5" dirty="0">
                <a:latin typeface="Calibri"/>
                <a:cs typeface="Calibri"/>
              </a:rPr>
              <a:t>when </a:t>
            </a:r>
            <a:r>
              <a:rPr lang="en-US" spc="-20" dirty="0">
                <a:latin typeface="Calibri"/>
                <a:cs typeface="Calibri"/>
              </a:rPr>
              <a:t>data </a:t>
            </a:r>
            <a:r>
              <a:rPr lang="en-US" spc="-5" dirty="0">
                <a:latin typeface="Calibri"/>
                <a:cs typeface="Calibri"/>
              </a:rPr>
              <a:t>in </a:t>
            </a:r>
            <a:r>
              <a:rPr lang="en-US" spc="-10" dirty="0">
                <a:latin typeface="Calibri"/>
                <a:cs typeface="Calibri"/>
              </a:rPr>
              <a:t>underlying  tables </a:t>
            </a:r>
            <a:r>
              <a:rPr lang="en-US" spc="-15" dirty="0">
                <a:latin typeface="Calibri"/>
                <a:cs typeface="Calibri"/>
              </a:rPr>
              <a:t>are </a:t>
            </a:r>
            <a:r>
              <a:rPr lang="en-US" spc="-5" dirty="0">
                <a:latin typeface="Calibri"/>
                <a:cs typeface="Calibri"/>
              </a:rPr>
              <a:t>changed. This is a </a:t>
            </a:r>
            <a:r>
              <a:rPr lang="en-US" spc="-15" dirty="0">
                <a:latin typeface="Calibri"/>
                <a:cs typeface="Calibri"/>
              </a:rPr>
              <a:t>synchronous operation </a:t>
            </a:r>
            <a:r>
              <a:rPr lang="en-US" spc="-10" dirty="0">
                <a:latin typeface="Calibri"/>
                <a:cs typeface="Calibri"/>
              </a:rPr>
              <a:t>that </a:t>
            </a:r>
            <a:r>
              <a:rPr lang="en-US" spc="-15" dirty="0">
                <a:latin typeface="Calibri"/>
                <a:cs typeface="Calibri"/>
              </a:rPr>
              <a:t>occurs </a:t>
            </a:r>
            <a:r>
              <a:rPr lang="en-US" spc="-5" dirty="0">
                <a:latin typeface="Calibri"/>
                <a:cs typeface="Calibri"/>
              </a:rPr>
              <a:t>as  </a:t>
            </a:r>
            <a:r>
              <a:rPr lang="en-US" spc="-10" dirty="0">
                <a:latin typeface="Calibri"/>
                <a:cs typeface="Calibri"/>
              </a:rPr>
              <a:t>soon </a:t>
            </a:r>
            <a:r>
              <a:rPr lang="en-US" spc="-5" dirty="0">
                <a:latin typeface="Calibri"/>
                <a:cs typeface="Calibri"/>
              </a:rPr>
              <a:t>as the </a:t>
            </a:r>
            <a:r>
              <a:rPr lang="en-US" spc="-20" dirty="0">
                <a:latin typeface="Calibri"/>
                <a:cs typeface="Calibri"/>
              </a:rPr>
              <a:t>data </a:t>
            </a:r>
            <a:r>
              <a:rPr lang="en-US" spc="-5" dirty="0">
                <a:latin typeface="Calibri"/>
                <a:cs typeface="Calibri"/>
              </a:rPr>
              <a:t>is</a:t>
            </a:r>
            <a:r>
              <a:rPr lang="en-US" spc="66" dirty="0">
                <a:latin typeface="Calibri"/>
                <a:cs typeface="Calibri"/>
              </a:rPr>
              <a:t> </a:t>
            </a:r>
            <a:r>
              <a:rPr lang="en-US" spc="-10" dirty="0">
                <a:latin typeface="Calibri"/>
                <a:cs typeface="Calibri"/>
              </a:rPr>
              <a:t>changed.</a:t>
            </a:r>
            <a:endParaRPr lang="en-US" dirty="0">
              <a:latin typeface="Calibri"/>
              <a:cs typeface="Calibri"/>
            </a:endParaRPr>
          </a:p>
          <a:p>
            <a:pPr marL="246102" marR="100384" indent="-233797">
              <a:lnSpc>
                <a:spcPts val="2744"/>
              </a:lnSpc>
              <a:spcBef>
                <a:spcPts val="586"/>
              </a:spcBef>
              <a:buFont typeface="Arial"/>
              <a:buChar char="•"/>
              <a:tabLst>
                <a:tab pos="246750" algn="l"/>
              </a:tabLst>
            </a:pPr>
            <a:r>
              <a:rPr lang="en-US" spc="-10" dirty="0">
                <a:latin typeface="Calibri"/>
                <a:cs typeface="Calibri"/>
              </a:rPr>
              <a:t>The auto caching </a:t>
            </a:r>
            <a:r>
              <a:rPr lang="en-US" spc="-5" dirty="0">
                <a:latin typeface="Calibri"/>
                <a:cs typeface="Calibri"/>
              </a:rPr>
              <a:t>functionality </a:t>
            </a:r>
            <a:r>
              <a:rPr lang="en-US" spc="-10" dirty="0">
                <a:latin typeface="Calibri"/>
                <a:cs typeface="Calibri"/>
              </a:rPr>
              <a:t>allows SQL </a:t>
            </a:r>
            <a:r>
              <a:rPr lang="en-US" spc="-20" dirty="0">
                <a:latin typeface="Calibri"/>
                <a:cs typeface="Calibri"/>
              </a:rPr>
              <a:t>DW </a:t>
            </a:r>
            <a:r>
              <a:rPr lang="en-US" spc="-5" dirty="0">
                <a:latin typeface="Calibri"/>
                <a:cs typeface="Calibri"/>
              </a:rPr>
              <a:t>Query </a:t>
            </a:r>
            <a:r>
              <a:rPr lang="en-US" spc="-15" dirty="0">
                <a:latin typeface="Calibri"/>
                <a:cs typeface="Calibri"/>
              </a:rPr>
              <a:t>Optimizer </a:t>
            </a:r>
            <a:r>
              <a:rPr lang="en-US" spc="-20" dirty="0">
                <a:latin typeface="Calibri"/>
                <a:cs typeface="Calibri"/>
              </a:rPr>
              <a:t>to  </a:t>
            </a:r>
            <a:r>
              <a:rPr lang="en-US" spc="-10" dirty="0">
                <a:latin typeface="Calibri"/>
                <a:cs typeface="Calibri"/>
              </a:rPr>
              <a:t>consider using </a:t>
            </a:r>
            <a:r>
              <a:rPr lang="en-US" spc="-25" dirty="0">
                <a:latin typeface="Calibri"/>
                <a:cs typeface="Calibri"/>
              </a:rPr>
              <a:t>indexed </a:t>
            </a:r>
            <a:r>
              <a:rPr lang="en-US" spc="-10" dirty="0">
                <a:latin typeface="Calibri"/>
                <a:cs typeface="Calibri"/>
              </a:rPr>
              <a:t>view </a:t>
            </a:r>
            <a:r>
              <a:rPr lang="en-US" spc="-15" dirty="0">
                <a:latin typeface="Calibri"/>
                <a:cs typeface="Calibri"/>
              </a:rPr>
              <a:t>even </a:t>
            </a:r>
            <a:r>
              <a:rPr lang="en-US" spc="-5" dirty="0">
                <a:latin typeface="Calibri"/>
                <a:cs typeface="Calibri"/>
              </a:rPr>
              <a:t>if </a:t>
            </a:r>
            <a:r>
              <a:rPr lang="en-US" spc="-10" dirty="0">
                <a:latin typeface="Calibri"/>
                <a:cs typeface="Calibri"/>
              </a:rPr>
              <a:t>the view </a:t>
            </a:r>
            <a:r>
              <a:rPr lang="en-US" spc="-5" dirty="0">
                <a:latin typeface="Calibri"/>
                <a:cs typeface="Calibri"/>
              </a:rPr>
              <a:t>is </a:t>
            </a:r>
            <a:r>
              <a:rPr lang="en-US" spc="-10" dirty="0">
                <a:latin typeface="Calibri"/>
                <a:cs typeface="Calibri"/>
              </a:rPr>
              <a:t>not </a:t>
            </a:r>
            <a:r>
              <a:rPr lang="en-US" spc="-20" dirty="0">
                <a:latin typeface="Calibri"/>
                <a:cs typeface="Calibri"/>
              </a:rPr>
              <a:t>referenced </a:t>
            </a:r>
            <a:r>
              <a:rPr lang="en-US" spc="-5" dirty="0">
                <a:latin typeface="Calibri"/>
                <a:cs typeface="Calibri"/>
              </a:rPr>
              <a:t>in the  </a:t>
            </a:r>
            <a:r>
              <a:rPr lang="en-US" spc="-36" dirty="0">
                <a:latin typeface="Calibri"/>
                <a:cs typeface="Calibri"/>
              </a:rPr>
              <a:t>query.</a:t>
            </a:r>
            <a:endParaRPr lang="en-US" dirty="0">
              <a:latin typeface="Calibri"/>
              <a:cs typeface="Calibri"/>
            </a:endParaRPr>
          </a:p>
          <a:p>
            <a:pPr marL="246102" marR="5181" indent="-233797">
              <a:lnSpc>
                <a:spcPts val="3080"/>
              </a:lnSpc>
              <a:spcBef>
                <a:spcPts val="1030"/>
              </a:spcBef>
              <a:buFont typeface="Arial"/>
              <a:buChar char="•"/>
              <a:tabLst>
                <a:tab pos="246750" algn="l"/>
              </a:tabLst>
            </a:pPr>
            <a:r>
              <a:rPr lang="en-US" spc="-10" dirty="0">
                <a:latin typeface="Calibri"/>
                <a:cs typeface="Calibri"/>
              </a:rPr>
              <a:t>Supported </a:t>
            </a:r>
            <a:r>
              <a:rPr lang="en-US" spc="-15" dirty="0">
                <a:latin typeface="Calibri"/>
                <a:cs typeface="Calibri"/>
              </a:rPr>
              <a:t>aggregations: </a:t>
            </a:r>
            <a:r>
              <a:rPr lang="en-US" spc="-5" dirty="0">
                <a:latin typeface="Calibri"/>
                <a:cs typeface="Calibri"/>
              </a:rPr>
              <a:t>MAX, MIN, </a:t>
            </a:r>
            <a:r>
              <a:rPr lang="en-US" spc="-46" dirty="0">
                <a:latin typeface="Calibri"/>
                <a:cs typeface="Calibri"/>
              </a:rPr>
              <a:t>AVG, </a:t>
            </a:r>
            <a:r>
              <a:rPr lang="en-US" spc="-61" dirty="0">
                <a:latin typeface="Calibri"/>
                <a:cs typeface="Calibri"/>
              </a:rPr>
              <a:t>COUNT, </a:t>
            </a:r>
            <a:r>
              <a:rPr lang="en-US" spc="-10" dirty="0">
                <a:latin typeface="Calibri"/>
                <a:cs typeface="Calibri"/>
              </a:rPr>
              <a:t>COUNT_BIG, SUM,  </a:t>
            </a:r>
            <a:r>
              <a:rPr lang="en-US" spc="-41" dirty="0">
                <a:latin typeface="Calibri"/>
                <a:cs typeface="Calibri"/>
              </a:rPr>
              <a:t>VAR,</a:t>
            </a:r>
            <a:r>
              <a:rPr lang="en-US" spc="10" dirty="0">
                <a:latin typeface="Calibri"/>
                <a:cs typeface="Calibri"/>
              </a:rPr>
              <a:t> </a:t>
            </a:r>
            <a:r>
              <a:rPr lang="en-US" spc="-15" dirty="0">
                <a:latin typeface="Calibri"/>
                <a:cs typeface="Calibri"/>
              </a:rPr>
              <a:t>STDEV</a:t>
            </a:r>
            <a:endParaRPr lang="en-US" dirty="0">
              <a:latin typeface="Calibri"/>
              <a:cs typeface="Calibri"/>
            </a:endParaRPr>
          </a:p>
          <a:p>
            <a:endParaRPr lang="en-US"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918543" y="1142880"/>
            <a:ext cx="5351902" cy="4459131"/>
          </a:xfrm>
          <a:prstGeom prst="rect">
            <a:avLst/>
          </a:prstGeom>
          <a:ln>
            <a:solidFill>
              <a:schemeClr val="bg2">
                <a:lumMod val="50000"/>
              </a:schemeClr>
            </a:solidFill>
          </a:ln>
        </p:spPr>
        <p:txBody>
          <a:bodyPr wrap="square">
            <a:spAutoFit/>
          </a:bodyPr>
          <a:lstStyle/>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Create table with index</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orderTable</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000000"/>
                </a:solidFill>
                <a:latin typeface="Calibri" panose="020F0502020204030204" pitchFamily="34" charset="0"/>
                <a:cs typeface="Calibri" panose="020F0502020204030204" pitchFamily="34" charset="0"/>
              </a:rPr>
              <a:t> NOT NULL</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Date     </a:t>
            </a:r>
            <a:r>
              <a:rPr lang="en-US" sz="1224" dirty="0" err="1">
                <a:solidFill>
                  <a:srgbClr val="0000FF"/>
                </a:solidFill>
                <a:latin typeface="Calibri" panose="020F0502020204030204" pitchFamily="34" charset="0"/>
                <a:cs typeface="Calibri" panose="020F0502020204030204" pitchFamily="34" charset="0"/>
              </a:rPr>
              <a:t>DATE</a:t>
            </a:r>
            <a:r>
              <a:rPr lang="en-US" sz="1224" dirty="0">
                <a:solidFill>
                  <a:srgbClr val="000000"/>
                </a:solidFill>
                <a:latin typeface="Calibri" panose="020F0502020204030204" pitchFamily="34" charset="0"/>
                <a:cs typeface="Calibri" panose="020F0502020204030204" pitchFamily="34" charset="0"/>
              </a:rPr>
              <a:t> NOT NULL,</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Name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WITH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CLUSTERED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COLUMNSTORE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INDEX </a:t>
            </a:r>
            <a:r>
              <a:rPr lang="en-US" sz="1224" dirty="0">
                <a:solidFill>
                  <a:srgbClr val="808080"/>
                </a:solidFill>
                <a:latin typeface="Calibri" panose="020F0502020204030204" pitchFamily="34" charset="0"/>
                <a:cs typeface="Calibri" panose="020F0502020204030204" pitchFamily="34" charset="0"/>
              </a:rPr>
              <a:t>|</a:t>
            </a:r>
          </a:p>
          <a:p>
            <a:pPr defTabSz="932597">
              <a:defRPr/>
            </a:pPr>
            <a:r>
              <a:rPr lang="en-US" sz="1224" dirty="0">
                <a:solidFill>
                  <a:srgbClr val="808080"/>
                </a:solidFill>
                <a:latin typeface="Calibri" panose="020F0502020204030204" pitchFamily="34" charset="0"/>
                <a:cs typeface="Calibri" panose="020F0502020204030204" pitchFamily="34" charset="0"/>
              </a:rPr>
              <a:t>    HEAP |</a:t>
            </a:r>
          </a:p>
          <a:p>
            <a:pPr defTabSz="932597">
              <a:defRPr/>
            </a:pPr>
            <a:r>
              <a:rPr lang="en-US" sz="1224" dirty="0">
                <a:solidFill>
                  <a:srgbClr val="808080"/>
                </a:solidFill>
                <a:latin typeface="Calibri" panose="020F0502020204030204" pitchFamily="34" charset="0"/>
                <a:cs typeface="Calibri" panose="020F0502020204030204" pitchFamily="34" charset="0"/>
              </a:rPr>
              <a:t>    CLUSTERED INDEX (</a:t>
            </a:r>
            <a:r>
              <a:rPr lang="en-US" sz="1224" dirty="0" err="1">
                <a:solidFill>
                  <a:srgbClr val="808080"/>
                </a:solidFill>
                <a:latin typeface="Calibri" panose="020F0502020204030204" pitchFamily="34" charset="0"/>
                <a:cs typeface="Calibri" panose="020F0502020204030204" pitchFamily="34" charset="0"/>
              </a:rPr>
              <a:t>OrderId</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Add non-clustered index to table</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INDEX</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NameIndex</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ON</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orderTable</a:t>
            </a:r>
            <a:r>
              <a:rPr lang="en-US" sz="1224" dirty="0">
                <a:solidFill>
                  <a:srgbClr val="0000FF"/>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Name</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p:txBody>
          <a:bodyPr/>
          <a:lstStyle/>
          <a:p>
            <a:r>
              <a:rPr lang="en-US" dirty="0"/>
              <a:t>Clustered </a:t>
            </a:r>
            <a:r>
              <a:rPr lang="en-US" dirty="0" err="1"/>
              <a:t>Columnstore</a:t>
            </a:r>
            <a:r>
              <a:rPr lang="en-US" dirty="0"/>
              <a:t> index (Default Primary)</a:t>
            </a:r>
          </a:p>
          <a:p>
            <a:pPr lvl="1"/>
            <a:r>
              <a:rPr lang="en-US" dirty="0"/>
              <a:t>Highest level of data compression</a:t>
            </a:r>
          </a:p>
          <a:p>
            <a:pPr lvl="1"/>
            <a:r>
              <a:rPr lang="en-US" dirty="0"/>
              <a:t>Best overall query performance</a:t>
            </a:r>
          </a:p>
          <a:p>
            <a:pPr lvl="1"/>
            <a:endParaRPr lang="en-US" dirty="0"/>
          </a:p>
          <a:p>
            <a:r>
              <a:rPr lang="en-US" dirty="0"/>
              <a:t>Clustered index (Primary)</a:t>
            </a:r>
          </a:p>
          <a:p>
            <a:pPr lvl="1"/>
            <a:r>
              <a:rPr lang="en-US" dirty="0"/>
              <a:t>Performant for looking up a single to few rows</a:t>
            </a:r>
          </a:p>
          <a:p>
            <a:pPr lvl="1"/>
            <a:endParaRPr lang="en-US" dirty="0"/>
          </a:p>
          <a:p>
            <a:r>
              <a:rPr lang="en-US" dirty="0"/>
              <a:t>Heap (Primary)</a:t>
            </a:r>
          </a:p>
          <a:p>
            <a:pPr lvl="1"/>
            <a:r>
              <a:rPr lang="en-US" dirty="0"/>
              <a:t>Faster loading and landing temporary data</a:t>
            </a:r>
          </a:p>
          <a:p>
            <a:pPr lvl="1"/>
            <a:r>
              <a:rPr lang="en-US" dirty="0"/>
              <a:t>Best for small lookup tables</a:t>
            </a:r>
          </a:p>
          <a:p>
            <a:pPr lvl="1"/>
            <a:endParaRPr lang="en-US" dirty="0"/>
          </a:p>
          <a:p>
            <a:r>
              <a:rPr lang="en-US" dirty="0" err="1"/>
              <a:t>Nonclustered</a:t>
            </a:r>
            <a:r>
              <a:rPr lang="en-US" dirty="0"/>
              <a:t> indexes (Secondary)</a:t>
            </a:r>
          </a:p>
          <a:p>
            <a:pPr lvl="1"/>
            <a:r>
              <a:rPr lang="en-US" dirty="0"/>
              <a:t>Enable ordering of multiple columns in a table</a:t>
            </a:r>
          </a:p>
          <a:p>
            <a:pPr lvl="1"/>
            <a:r>
              <a:rPr lang="en-US" dirty="0"/>
              <a:t>Allows multiple </a:t>
            </a:r>
            <a:r>
              <a:rPr lang="en-US" dirty="0" err="1"/>
              <a:t>nonclustered</a:t>
            </a:r>
            <a:r>
              <a:rPr lang="en-US" dirty="0"/>
              <a:t> on a single table</a:t>
            </a:r>
          </a:p>
          <a:p>
            <a:pPr lvl="1"/>
            <a:r>
              <a:rPr lang="en-US" dirty="0"/>
              <a:t>Can be created on any of the above primary indexes</a:t>
            </a:r>
          </a:p>
          <a:p>
            <a:pPr lvl="1"/>
            <a:r>
              <a:rPr lang="en-US" dirty="0"/>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10042906" y="3458902"/>
          <a:ext cx="2365429" cy="1018023"/>
        </p:xfrm>
        <a:graphic>
          <a:graphicData uri="http://schemas.openxmlformats.org/drawingml/2006/table">
            <a:tbl>
              <a:tblPr firstRow="1" bandRow="1">
                <a:tableStyleId>{69CF1AB2-1976-4502-BF36-3FF5EA218861}</a:tableStyleId>
              </a:tblPr>
              <a:tblGrid>
                <a:gridCol w="588343">
                  <a:extLst>
                    <a:ext uri="{9D8B030D-6E8A-4147-A177-3AD203B41FA5}">
                      <a16:colId xmlns:a16="http://schemas.microsoft.com/office/drawing/2014/main" val="2330257518"/>
                    </a:ext>
                  </a:extLst>
                </a:gridCol>
                <a:gridCol w="749020">
                  <a:extLst>
                    <a:ext uri="{9D8B030D-6E8A-4147-A177-3AD203B41FA5}">
                      <a16:colId xmlns:a16="http://schemas.microsoft.com/office/drawing/2014/main" val="778469355"/>
                    </a:ext>
                  </a:extLst>
                </a:gridCol>
                <a:gridCol w="469973">
                  <a:extLst>
                    <a:ext uri="{9D8B030D-6E8A-4147-A177-3AD203B41FA5}">
                      <a16:colId xmlns:a16="http://schemas.microsoft.com/office/drawing/2014/main" val="3068263925"/>
                    </a:ext>
                  </a:extLst>
                </a:gridCol>
                <a:gridCol w="558093">
                  <a:extLst>
                    <a:ext uri="{9D8B030D-6E8A-4147-A177-3AD203B41FA5}">
                      <a16:colId xmlns:a16="http://schemas.microsoft.com/office/drawing/2014/main" val="40476078"/>
                    </a:ext>
                  </a:extLst>
                </a:gridCol>
              </a:tblGrid>
              <a:tr h="342015">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a:ln>
                            <a:noFill/>
                          </a:ln>
                          <a:effectLst/>
                          <a:uLnTx/>
                          <a:uFillTx/>
                        </a:rPr>
                        <a:t>98137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kumimoji="0" lang="en-US" sz="1000" u="none" strike="noStrike" kern="1200" cap="none" spc="0" normalizeH="0" baseline="0" noProof="0">
                          <a:ln>
                            <a:noFill/>
                          </a:ln>
                          <a:effectLst/>
                          <a:uLnTx/>
                          <a:uFillTx/>
                        </a:rPr>
                        <a:t>98310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D</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kumimoji="0" lang="en-US" sz="1000" u="none" strike="noStrike" kern="1200" cap="none" spc="0" normalizeH="0" baseline="0" noProof="0">
                          <a:ln>
                            <a:noFill/>
                          </a:ln>
                          <a:effectLst/>
                          <a:uLnTx/>
                          <a:uFillTx/>
                        </a:rPr>
                        <a:t>98799</a:t>
                      </a:r>
                      <a:endParaRPr lang="en-US" sz="1000"/>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a:t>R</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NL</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598926" y="3496383"/>
          <a:ext cx="2365429" cy="1018023"/>
        </p:xfrm>
        <a:graphic>
          <a:graphicData uri="http://schemas.openxmlformats.org/drawingml/2006/table">
            <a:tbl>
              <a:tblPr firstRow="1" bandRow="1">
                <a:tableStyleId>{69CF1AB2-1976-4502-BF36-3FF5EA218861}</a:tableStyleId>
              </a:tblPr>
              <a:tblGrid>
                <a:gridCol w="588343">
                  <a:extLst>
                    <a:ext uri="{9D8B030D-6E8A-4147-A177-3AD203B41FA5}">
                      <a16:colId xmlns:a16="http://schemas.microsoft.com/office/drawing/2014/main" val="2330257518"/>
                    </a:ext>
                  </a:extLst>
                </a:gridCol>
                <a:gridCol w="749020">
                  <a:extLst>
                    <a:ext uri="{9D8B030D-6E8A-4147-A177-3AD203B41FA5}">
                      <a16:colId xmlns:a16="http://schemas.microsoft.com/office/drawing/2014/main" val="778469355"/>
                    </a:ext>
                  </a:extLst>
                </a:gridCol>
                <a:gridCol w="469973">
                  <a:extLst>
                    <a:ext uri="{9D8B030D-6E8A-4147-A177-3AD203B41FA5}">
                      <a16:colId xmlns:a16="http://schemas.microsoft.com/office/drawing/2014/main" val="3068263925"/>
                    </a:ext>
                  </a:extLst>
                </a:gridCol>
                <a:gridCol w="558093">
                  <a:extLst>
                    <a:ext uri="{9D8B030D-6E8A-4147-A177-3AD203B41FA5}">
                      <a16:colId xmlns:a16="http://schemas.microsoft.com/office/drawing/2014/main" val="40476078"/>
                    </a:ext>
                  </a:extLst>
                </a:gridCol>
              </a:tblGrid>
              <a:tr h="342015">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a:ln>
                            <a:noFill/>
                          </a:ln>
                          <a:effectLst/>
                          <a:uLnTx/>
                          <a:uFillTx/>
                        </a:rPr>
                        <a:t>82147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11-2-2018</a:t>
                      </a:r>
                    </a:p>
                  </a:txBody>
                  <a:tcPr marL="55563" marR="55563" marT="27781" marB="27781"/>
                </a:tc>
                <a:tc>
                  <a:txBody>
                    <a:bodyPr/>
                    <a:lstStyle/>
                    <a:p>
                      <a:r>
                        <a:rPr lang="en-US" sz="1000"/>
                        <a:t>V</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dirty="0"/>
                        <a:t>85018</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a:t>Q</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SP</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704729" y="1654370"/>
            <a:ext cx="3155779" cy="206183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554907" y="1756371"/>
            <a:ext cx="3155779" cy="210201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80481" y="1579088"/>
          <a:ext cx="2664050" cy="3722055"/>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gridCol w="777169">
                  <a:extLst>
                    <a:ext uri="{9D8B030D-6E8A-4147-A177-3AD203B41FA5}">
                      <a16:colId xmlns:a16="http://schemas.microsoft.com/office/drawing/2014/main" val="778469355"/>
                    </a:ext>
                  </a:extLst>
                </a:gridCol>
                <a:gridCol w="534304">
                  <a:extLst>
                    <a:ext uri="{9D8B030D-6E8A-4147-A177-3AD203B41FA5}">
                      <a16:colId xmlns:a16="http://schemas.microsoft.com/office/drawing/2014/main" val="3068263925"/>
                    </a:ext>
                  </a:extLst>
                </a:gridCol>
                <a:gridCol w="660594">
                  <a:extLst>
                    <a:ext uri="{9D8B030D-6E8A-4147-A177-3AD203B41FA5}">
                      <a16:colId xmlns:a16="http://schemas.microsoft.com/office/drawing/2014/main" val="40476078"/>
                    </a:ext>
                  </a:extLst>
                </a:gridCol>
              </a:tblGrid>
              <a:tr h="342015">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lang="en-US" sz="10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11-2-2018</a:t>
                      </a:r>
                    </a:p>
                  </a:txBody>
                  <a:tcPr marL="55563" marR="55563" marT="27781" marB="27781"/>
                </a:tc>
                <a:tc>
                  <a:txBody>
                    <a:bodyPr/>
                    <a:lstStyle/>
                    <a:p>
                      <a:r>
                        <a:rPr lang="en-US" sz="1000"/>
                        <a:t>V</a:t>
                      </a:r>
                    </a:p>
                  </a:txBody>
                  <a:tcPr marL="55563" marR="55563" marT="27781" marB="27781"/>
                </a:tc>
                <a:tc>
                  <a:txBody>
                    <a:bodyPr/>
                    <a:lstStyle/>
                    <a:p>
                      <a:r>
                        <a:rPr lang="en-US" sz="1000" dirty="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85018</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SP</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dirty="0"/>
                        <a:t>85216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5336">
                <a:tc>
                  <a:txBody>
                    <a:bodyPr/>
                    <a:lstStyle/>
                    <a:p>
                      <a:r>
                        <a:rPr lang="en-US" sz="1000" dirty="0"/>
                        <a:t>85395</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V</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5336">
                <a:tc>
                  <a:txBody>
                    <a:bodyPr/>
                    <a:lstStyle/>
                    <a:p>
                      <a:r>
                        <a:rPr kumimoji="0" lang="en-US" sz="1000" u="none" strike="noStrike" kern="1200" cap="none" spc="0" normalizeH="0" baseline="0" noProof="0">
                          <a:ln>
                            <a:noFill/>
                          </a:ln>
                          <a:effectLst/>
                          <a:uLnTx/>
                          <a:uFillTx/>
                        </a:rPr>
                        <a:t>82147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5336">
                <a:tc>
                  <a:txBody>
                    <a:bodyPr/>
                    <a:lstStyle/>
                    <a:p>
                      <a:r>
                        <a:rPr kumimoji="0" lang="en-US" sz="1000" u="none" strike="noStrike" kern="1200" cap="none" spc="0" normalizeH="0" baseline="0" noProof="0">
                          <a:ln>
                            <a:noFill/>
                          </a:ln>
                          <a:effectLst/>
                          <a:uLnTx/>
                          <a:uFillTx/>
                        </a:rPr>
                        <a:t>86881</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D</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5336">
                <a:tc>
                  <a:txBody>
                    <a:bodyPr/>
                    <a:lstStyle/>
                    <a:p>
                      <a:r>
                        <a:rPr kumimoji="0" lang="en-US" sz="1000" u="none" strike="noStrike" kern="1200" cap="none" spc="0" normalizeH="0" baseline="0" noProof="0" dirty="0">
                          <a:ln>
                            <a:noFill/>
                          </a:ln>
                          <a:effectLst/>
                          <a:uLnTx/>
                          <a:uFillTx/>
                        </a:rPr>
                        <a:t>93080</a:t>
                      </a:r>
                      <a:endParaRPr lang="en-US" sz="1000" dirty="0"/>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11-3-2018</a:t>
                      </a:r>
                    </a:p>
                  </a:txBody>
                  <a:tcPr marL="55563" marR="55563" marT="27781" marB="27781"/>
                </a:tc>
                <a:tc>
                  <a:txBody>
                    <a:bodyPr/>
                    <a:lstStyle/>
                    <a:p>
                      <a:r>
                        <a:rPr lang="en-US" sz="1000"/>
                        <a:t>R</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5336">
                <a:tc>
                  <a:txBody>
                    <a:bodyPr/>
                    <a:lstStyle/>
                    <a:p>
                      <a:r>
                        <a:rPr kumimoji="0" lang="en-US" sz="1000" u="none" strike="noStrike" kern="1200" cap="none" spc="0" normalizeH="0" baseline="0" noProof="0">
                          <a:ln>
                            <a:noFill/>
                          </a:ln>
                          <a:effectLst/>
                          <a:uLnTx/>
                          <a:uFillTx/>
                        </a:rPr>
                        <a:t>94156</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S</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5336">
                <a:tc>
                  <a:txBody>
                    <a:bodyPr/>
                    <a:lstStyle/>
                    <a:p>
                      <a:r>
                        <a:rPr kumimoji="0" lang="en-US" sz="1000" u="none" strike="noStrike" kern="1200" cap="none" spc="0" normalizeH="0" baseline="0" noProof="0">
                          <a:ln>
                            <a:noFill/>
                          </a:ln>
                          <a:effectLst/>
                          <a:uLnTx/>
                          <a:uFillTx/>
                        </a:rPr>
                        <a:t>96250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Q</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5336">
                <a:tc>
                  <a:txBody>
                    <a:bodyPr/>
                    <a:lstStyle/>
                    <a:p>
                      <a:r>
                        <a:rPr kumimoji="0" lang="en-US" sz="1000" u="none" strike="noStrike" kern="1200" cap="none" spc="0" normalizeH="0" baseline="0" noProof="0">
                          <a:ln>
                            <a:noFill/>
                          </a:ln>
                          <a:effectLst/>
                          <a:uLnTx/>
                          <a:uFillTx/>
                        </a:rPr>
                        <a:t>98799</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R</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5336">
                <a:tc>
                  <a:txBody>
                    <a:bodyPr/>
                    <a:lstStyle/>
                    <a:p>
                      <a:r>
                        <a:rPr kumimoji="0" lang="en-US" sz="1000" u="none" strike="noStrike" kern="1200" cap="none" spc="0" normalizeH="0" baseline="0" noProof="0" dirty="0">
                          <a:ln>
                            <a:noFill/>
                          </a:ln>
                          <a:effectLst/>
                          <a:uLnTx/>
                          <a:uFillTx/>
                        </a:rPr>
                        <a:t>98015</a:t>
                      </a:r>
                      <a:endParaRPr lang="en-US" sz="1000" dirty="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dirty="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5336">
                <a:tc>
                  <a:txBody>
                    <a:bodyPr/>
                    <a:lstStyle/>
                    <a:p>
                      <a:r>
                        <a:rPr kumimoji="0" lang="en-US" sz="1000" u="none" strike="noStrike" kern="1200" cap="none" spc="0" normalizeH="0" baseline="0" noProof="0">
                          <a:ln>
                            <a:noFill/>
                          </a:ln>
                          <a:effectLst/>
                          <a:uLnTx/>
                          <a:uFillTx/>
                        </a:rPr>
                        <a:t>98310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D</a:t>
                      </a:r>
                    </a:p>
                  </a:txBody>
                  <a:tcPr marL="55563" marR="55563" marT="27781" marB="27781"/>
                </a:tc>
                <a:tc>
                  <a:txBody>
                    <a:bodyPr/>
                    <a:lstStyle/>
                    <a:p>
                      <a:r>
                        <a:rPr lang="en-US" sz="1000" dirty="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5336">
                <a:tc>
                  <a:txBody>
                    <a:bodyPr/>
                    <a:lstStyle/>
                    <a:p>
                      <a:r>
                        <a:rPr kumimoji="0" lang="en-US" sz="1000" u="none" strike="noStrike" kern="1200" cap="none" spc="0" normalizeH="0" baseline="0" noProof="0">
                          <a:ln>
                            <a:noFill/>
                          </a:ln>
                          <a:effectLst/>
                          <a:uLnTx/>
                          <a:uFillTx/>
                        </a:rPr>
                        <a:t>98979</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11-3-2018</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tc>
                <a:tc>
                  <a:txBody>
                    <a:bodyPr/>
                    <a:lstStyle/>
                    <a:p>
                      <a:r>
                        <a:rPr lang="en-US" sz="1000" dirty="0"/>
                        <a:t>Z</a:t>
                      </a:r>
                    </a:p>
                  </a:txBody>
                  <a:tcPr marL="55563" marR="55563" marT="27781" marB="27781"/>
                </a:tc>
                <a:tc>
                  <a:txBody>
                    <a:bodyPr/>
                    <a:lstStyle/>
                    <a:p>
                      <a:r>
                        <a:rPr lang="en-US" sz="1000" dirty="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5336">
                <a:tc>
                  <a:txBody>
                    <a:bodyPr/>
                    <a:lstStyle/>
                    <a:p>
                      <a:r>
                        <a:rPr kumimoji="0" lang="en-US" sz="1000" u="none" strike="noStrike" kern="1200" cap="none" spc="0" normalizeH="0" baseline="0" noProof="0">
                          <a:ln>
                            <a:noFill/>
                          </a:ln>
                          <a:effectLst/>
                          <a:uLnTx/>
                          <a:uFillTx/>
                        </a:rPr>
                        <a:t>98137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dirty="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5336">
                <a:tc>
                  <a:txBody>
                    <a:bodyPr/>
                    <a:lstStyle/>
                    <a:p>
                      <a:pPr algn="ctr"/>
                      <a:r>
                        <a:rPr lang="en-US" sz="1000"/>
                        <a:t>…</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10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8807" y="1105473"/>
            <a:ext cx="2427651" cy="259690"/>
          </a:xfrm>
        </p:spPr>
        <p:txBody>
          <a:bodyPr/>
          <a:lstStyle/>
          <a:p>
            <a:pPr>
              <a:spcBef>
                <a:spcPts val="612"/>
              </a:spcBef>
            </a:pPr>
            <a:r>
              <a:rPr lang="en-US" sz="1632" dirty="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72338" y="1894589"/>
            <a:ext cx="3155779" cy="2132212"/>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95057" y="2588706"/>
          <a:ext cx="691983" cy="1352016"/>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tblGrid>
              <a:tr h="225336">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pPr algn="l" fontAlgn="b"/>
                      <a:r>
                        <a:rPr lang="en-US" sz="1100" u="none" strike="noStrike" dirty="0">
                          <a:effectLst/>
                        </a:rPr>
                        <a:t>85016</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pPr algn="l" fontAlgn="b"/>
                      <a:r>
                        <a:rPr lang="en-US" sz="1100" u="none" strike="noStrike" dirty="0">
                          <a:effectLst/>
                        </a:rPr>
                        <a:t>85018</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5336">
                <a:tc>
                  <a:txBody>
                    <a:bodyPr/>
                    <a:lstStyle/>
                    <a:p>
                      <a:pPr algn="l" fontAlgn="b"/>
                      <a:r>
                        <a:rPr lang="en-US" sz="1100" u="none" strike="noStrike" dirty="0">
                          <a:effectLst/>
                        </a:rPr>
                        <a:t>85216</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5336">
                <a:tc>
                  <a:txBody>
                    <a:bodyPr/>
                    <a:lstStyle/>
                    <a:p>
                      <a:pPr algn="l" fontAlgn="b"/>
                      <a:r>
                        <a:rPr lang="en-US" sz="1100" u="none" strike="noStrike" dirty="0">
                          <a:effectLst/>
                        </a:rPr>
                        <a:t>85395</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256392" y="3486064"/>
          <a:ext cx="777169" cy="450672"/>
        </p:xfrm>
        <a:graphic>
          <a:graphicData uri="http://schemas.openxmlformats.org/drawingml/2006/table">
            <a:tbl>
              <a:tblPr firstRow="1" bandRow="1">
                <a:tableStyleId>{69CF1AB2-1976-4502-BF36-3FF5EA218861}</a:tableStyleId>
              </a:tblPr>
              <a:tblGrid>
                <a:gridCol w="777169">
                  <a:extLst>
                    <a:ext uri="{9D8B030D-6E8A-4147-A177-3AD203B41FA5}">
                      <a16:colId xmlns:a16="http://schemas.microsoft.com/office/drawing/2014/main" val="778469355"/>
                    </a:ext>
                  </a:extLst>
                </a:gridCol>
              </a:tblGrid>
              <a:tr h="225336">
                <a:tc>
                  <a:txBody>
                    <a:bodyPr/>
                    <a:lstStyle/>
                    <a:p>
                      <a:r>
                        <a:rPr lang="en-US" sz="900" dirty="0">
                          <a:solidFill>
                            <a:schemeClr val="bg1"/>
                          </a:solidFill>
                        </a:rPr>
                        <a:t>Date</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dirty="0">
                          <a:ln>
                            <a:noFill/>
                          </a:ln>
                          <a:effectLst/>
                          <a:uLnTx/>
                          <a:uFillTx/>
                        </a:rPr>
                        <a:t>11-2-2018</a:t>
                      </a:r>
                      <a:endParaRPr lang="en-US" sz="1000" dirty="0"/>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709637" y="2619376"/>
          <a:ext cx="585523" cy="1322133"/>
        </p:xfrm>
        <a:graphic>
          <a:graphicData uri="http://schemas.openxmlformats.org/drawingml/2006/table">
            <a:tbl>
              <a:tblPr firstRow="1" bandRow="1">
                <a:tableStyleId>{69CF1AB2-1976-4502-BF36-3FF5EA218861}</a:tableStyleId>
              </a:tblPr>
              <a:tblGrid>
                <a:gridCol w="585523">
                  <a:extLst>
                    <a:ext uri="{9D8B030D-6E8A-4147-A177-3AD203B41FA5}">
                      <a16:colId xmlns:a16="http://schemas.microsoft.com/office/drawing/2014/main" val="40476078"/>
                    </a:ext>
                  </a:extLst>
                </a:gridCol>
              </a:tblGrid>
              <a:tr h="195453">
                <a:tc>
                  <a:txBody>
                    <a:bodyPr/>
                    <a:lstStyle/>
                    <a:p>
                      <a:r>
                        <a:rPr lang="en-US" sz="900" dirty="0">
                          <a:solidFill>
                            <a:schemeClr val="bg1"/>
                          </a:solidFill>
                        </a:rPr>
                        <a:t>Country</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lang="en-US" sz="1000"/>
                        <a:t>FR</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a:t>UK</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a:t>SP</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5336">
                <a:tc>
                  <a:txBody>
                    <a:bodyPr/>
                    <a:lstStyle/>
                    <a:p>
                      <a:r>
                        <a:rPr lang="en-US" sz="1000" dirty="0"/>
                        <a:t>DE</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5336">
                <a:tc>
                  <a:txBody>
                    <a:bodyPr/>
                    <a:lstStyle/>
                    <a:p>
                      <a:r>
                        <a:rPr lang="en-US" sz="1000" dirty="0"/>
                        <a:t>NL</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5082126" y="3264602"/>
          <a:ext cx="534304" cy="676008"/>
        </p:xfrm>
        <a:graphic>
          <a:graphicData uri="http://schemas.openxmlformats.org/drawingml/2006/table">
            <a:tbl>
              <a:tblPr firstRow="1" bandRow="1">
                <a:tableStyleId>{69CF1AB2-1976-4502-BF36-3FF5EA218861}</a:tableStyleId>
              </a:tblPr>
              <a:tblGrid>
                <a:gridCol w="534304">
                  <a:extLst>
                    <a:ext uri="{9D8B030D-6E8A-4147-A177-3AD203B41FA5}">
                      <a16:colId xmlns:a16="http://schemas.microsoft.com/office/drawing/2014/main" val="3068263925"/>
                    </a:ext>
                  </a:extLst>
                </a:gridCol>
              </a:tblGrid>
              <a:tr h="225336">
                <a:tc>
                  <a:txBody>
                    <a:bodyPr/>
                    <a:lstStyle/>
                    <a:p>
                      <a:r>
                        <a:rPr lang="en-US" sz="900" dirty="0">
                          <a:solidFill>
                            <a:schemeClr val="bg1"/>
                          </a:solidFill>
                        </a:rPr>
                        <a:t>Name</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lang="en-US" sz="1000" dirty="0"/>
                        <a:t>Q</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V</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727149" y="2376832"/>
            <a:ext cx="210864" cy="213247"/>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93745" y="3252343"/>
            <a:ext cx="210864" cy="213247"/>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512593" y="2359646"/>
            <a:ext cx="210864" cy="213247"/>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113851" y="3014893"/>
            <a:ext cx="210864" cy="213247"/>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451563" y="1913400"/>
            <a:ext cx="3316937" cy="38217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dirty="0">
                <a:latin typeface="Segoe UI Semibold"/>
              </a:rPr>
              <a:t>Rowgroup1 </a:t>
            </a:r>
            <a:br>
              <a:rPr lang="en-US" sz="1224" dirty="0">
                <a:latin typeface="Segoe UI Semibold"/>
              </a:rPr>
            </a:br>
            <a:r>
              <a:rPr lang="en-US" sz="1071" dirty="0">
                <a:latin typeface="Segoe UI Semibold"/>
              </a:rPr>
              <a:t>Min (</a:t>
            </a:r>
            <a:r>
              <a:rPr lang="en-US" sz="1071" dirty="0" err="1">
                <a:latin typeface="Segoe UI Semibold"/>
              </a:rPr>
              <a:t>OrderId</a:t>
            </a:r>
            <a:r>
              <a:rPr lang="en-US" sz="1071" dirty="0">
                <a:latin typeface="Segoe UI Semibold"/>
              </a:rPr>
              <a:t>): </a:t>
            </a:r>
            <a:r>
              <a:rPr lang="en-US" sz="1071" dirty="0">
                <a:latin typeface="Segoe UI"/>
              </a:rPr>
              <a:t>82147  |  M</a:t>
            </a:r>
            <a:r>
              <a:rPr lang="en-US" sz="1071" dirty="0">
                <a:latin typeface="Segoe UI Semibold"/>
              </a:rPr>
              <a:t>ax (</a:t>
            </a:r>
            <a:r>
              <a:rPr lang="en-US" sz="1071" dirty="0" err="1">
                <a:latin typeface="Segoe UI Semibold"/>
              </a:rPr>
              <a:t>OrderId</a:t>
            </a:r>
            <a:r>
              <a:rPr lang="en-US" sz="1071" dirty="0">
                <a:latin typeface="Segoe UI Semibold"/>
              </a:rPr>
              <a:t>): </a:t>
            </a:r>
            <a:r>
              <a:rPr lang="en-US" sz="1071" dirty="0">
                <a:latin typeface="Segoe UI"/>
              </a:rPr>
              <a:t>85395</a:t>
            </a:r>
            <a:endParaRPr lang="en-US" sz="1071" dirty="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466100" y="4431547"/>
          <a:ext cx="3133289" cy="920184"/>
        </p:xfrm>
        <a:graphic>
          <a:graphicData uri="http://schemas.openxmlformats.org/drawingml/2006/table">
            <a:tbl>
              <a:tblPr firstRow="1" bandRow="1">
                <a:tableStyleId>{69CF1AB2-1976-4502-BF36-3FF5EA218861}</a:tableStyleId>
              </a:tblPr>
              <a:tblGrid>
                <a:gridCol w="813867">
                  <a:extLst>
                    <a:ext uri="{9D8B030D-6E8A-4147-A177-3AD203B41FA5}">
                      <a16:colId xmlns:a16="http://schemas.microsoft.com/office/drawing/2014/main" val="2330257518"/>
                    </a:ext>
                  </a:extLst>
                </a:gridCol>
                <a:gridCol w="914058">
                  <a:extLst>
                    <a:ext uri="{9D8B030D-6E8A-4147-A177-3AD203B41FA5}">
                      <a16:colId xmlns:a16="http://schemas.microsoft.com/office/drawing/2014/main" val="778469355"/>
                    </a:ext>
                  </a:extLst>
                </a:gridCol>
                <a:gridCol w="628415">
                  <a:extLst>
                    <a:ext uri="{9D8B030D-6E8A-4147-A177-3AD203B41FA5}">
                      <a16:colId xmlns:a16="http://schemas.microsoft.com/office/drawing/2014/main" val="3068263925"/>
                    </a:ext>
                  </a:extLst>
                </a:gridCol>
                <a:gridCol w="776949">
                  <a:extLst>
                    <a:ext uri="{9D8B030D-6E8A-4147-A177-3AD203B41FA5}">
                      <a16:colId xmlns:a16="http://schemas.microsoft.com/office/drawing/2014/main" val="40476078"/>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pPr marL="0" algn="l" defTabSz="914192" rtl="0" eaLnBrk="1" fontAlgn="b" latinLnBrk="0" hangingPunct="1"/>
                      <a:r>
                        <a:rPr lang="en-US" sz="800" kern="1200" dirty="0">
                          <a:solidFill>
                            <a:schemeClr val="dk1"/>
                          </a:solidFill>
                          <a:latin typeface="+mn-lt"/>
                          <a:ea typeface="+mn-ea"/>
                          <a:cs typeface="+mn-cs"/>
                        </a:rPr>
                        <a:t>98137</a:t>
                      </a:r>
                    </a:p>
                  </a:txBody>
                  <a:tcPr marL="5551" marR="5551" marT="5551"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5563" marR="55563" marT="27781" marB="27781"/>
                </a:tc>
                <a:tc>
                  <a:txBody>
                    <a:bodyPr/>
                    <a:lstStyle/>
                    <a:p>
                      <a:r>
                        <a:rPr lang="en-US" sz="800"/>
                        <a:t>T</a:t>
                      </a:r>
                    </a:p>
                  </a:txBody>
                  <a:tcPr marL="55563" marR="55563" marT="27781" marB="27781"/>
                </a:tc>
                <a:tc>
                  <a:txBody>
                    <a:bodyPr/>
                    <a:lstStyle/>
                    <a:p>
                      <a:r>
                        <a:rPr lang="en-US" sz="8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pPr marL="0" algn="l" defTabSz="914192" rtl="0" eaLnBrk="1" fontAlgn="b" latinLnBrk="0" hangingPunct="1"/>
                      <a:r>
                        <a:rPr lang="en-US" sz="800" kern="1200" dirty="0">
                          <a:solidFill>
                            <a:schemeClr val="dk1"/>
                          </a:solidFill>
                          <a:latin typeface="+mn-lt"/>
                          <a:ea typeface="+mn-ea"/>
                          <a:cs typeface="+mn-cs"/>
                        </a:rPr>
                        <a:t>98310</a:t>
                      </a:r>
                    </a:p>
                  </a:txBody>
                  <a:tcPr marL="5551" marR="5551" marT="5551"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11-3-2018</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tc>
                <a:tc>
                  <a:txBody>
                    <a:bodyPr/>
                    <a:lstStyle/>
                    <a:p>
                      <a:r>
                        <a:rPr lang="en-US" sz="800" dirty="0"/>
                        <a:t>D</a:t>
                      </a:r>
                    </a:p>
                  </a:txBody>
                  <a:tcPr marL="55563" marR="55563" marT="27781" marB="27781"/>
                </a:tc>
                <a:tc>
                  <a:txBody>
                    <a:bodyPr/>
                    <a:lstStyle/>
                    <a:p>
                      <a:r>
                        <a:rPr lang="en-US" sz="8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81607">
                <a:tc>
                  <a:txBody>
                    <a:bodyPr/>
                    <a:lstStyle/>
                    <a:p>
                      <a:pPr marL="0" algn="l" defTabSz="914192" rtl="0" eaLnBrk="1" fontAlgn="b" latinLnBrk="0" hangingPunct="1"/>
                      <a:r>
                        <a:rPr lang="en-US" sz="800" kern="1200" dirty="0">
                          <a:solidFill>
                            <a:schemeClr val="dk1"/>
                          </a:solidFill>
                          <a:latin typeface="+mn-lt"/>
                          <a:ea typeface="+mn-ea"/>
                          <a:cs typeface="+mn-cs"/>
                        </a:rPr>
                        <a:t>98799</a:t>
                      </a:r>
                    </a:p>
                  </a:txBody>
                  <a:tcPr marL="5551" marR="5551" marT="5551"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R</a:t>
                      </a:r>
                    </a:p>
                  </a:txBody>
                  <a:tcPr marL="55563" marR="55563" marT="27781" marB="27781"/>
                </a:tc>
                <a:tc>
                  <a:txBody>
                    <a:bodyPr/>
                    <a:lstStyle/>
                    <a:p>
                      <a:r>
                        <a:rPr lang="en-US" sz="8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9910">
                <a:tc>
                  <a:txBody>
                    <a:bodyPr/>
                    <a:lstStyle/>
                    <a:p>
                      <a:pPr marL="0" algn="l" defTabSz="914192" rtl="0" eaLnBrk="1" fontAlgn="b" latinLnBrk="0" hangingPunct="1"/>
                      <a:r>
                        <a:rPr lang="en-US" sz="800" kern="1200" dirty="0">
                          <a:solidFill>
                            <a:schemeClr val="dk1"/>
                          </a:solidFill>
                          <a:latin typeface="+mn-lt"/>
                          <a:ea typeface="+mn-ea"/>
                          <a:cs typeface="+mn-cs"/>
                        </a:rPr>
                        <a:t>98979</a:t>
                      </a:r>
                    </a:p>
                  </a:txBody>
                  <a:tcPr marL="5551" marR="5551" marT="555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800"/>
                        <a:t>Z</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800" dirty="0"/>
                        <a:t>DE</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465750" y="4228104"/>
            <a:ext cx="1218421" cy="19475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dirty="0">
                <a:latin typeface="Segoe UI"/>
              </a:rPr>
              <a:t>Delta </a:t>
            </a:r>
            <a:r>
              <a:rPr lang="en-US" sz="1224" dirty="0" err="1">
                <a:latin typeface="Segoe UI"/>
              </a:rPr>
              <a:t>Rowstore</a:t>
            </a:r>
            <a:r>
              <a:rPr lang="en-US" sz="1224" dirty="0">
                <a:latin typeface="Segoe UI"/>
              </a:rPr>
              <a:t> </a:t>
            </a:r>
            <a:endParaRPr lang="en-US" sz="1071" dirty="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35795" y="108764"/>
            <a:ext cx="8060438" cy="754061"/>
          </a:xfrm>
        </p:spPr>
        <p:txBody>
          <a:bodyPr/>
          <a:lstStyle/>
          <a:p>
            <a:r>
              <a:rPr lang="en-US" dirty="0"/>
              <a:t>SQL Analytics </a:t>
            </a:r>
            <a:r>
              <a:rPr lang="en-US" dirty="0" err="1"/>
              <a:t>Columnstore</a:t>
            </a:r>
            <a:r>
              <a:rPr lang="en-US" dirty="0"/>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157315" y="1076100"/>
            <a:ext cx="0" cy="572371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337735" y="1100581"/>
            <a:ext cx="3369603" cy="47654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dirty="0">
                <a:solidFill>
                  <a:schemeClr val="tx2"/>
                </a:solidFill>
                <a:latin typeface="Segoe UI Semibold"/>
              </a:rPr>
              <a:t>Clustered </a:t>
            </a:r>
            <a:r>
              <a:rPr lang="en-US" sz="1632" dirty="0" err="1">
                <a:solidFill>
                  <a:schemeClr val="tx2"/>
                </a:solidFill>
                <a:latin typeface="Segoe UI Semibold"/>
              </a:rPr>
              <a:t>columnstore</a:t>
            </a:r>
            <a:r>
              <a:rPr lang="en-US" sz="1632" dirty="0">
                <a:solidFill>
                  <a:schemeClr val="tx2"/>
                </a:solidFill>
                <a:latin typeface="Segoe UI Semibold"/>
              </a:rPr>
              <a:t> index</a:t>
            </a:r>
            <a:br>
              <a:rPr lang="en-US" sz="1632" dirty="0">
                <a:solidFill>
                  <a:schemeClr val="tx2"/>
                </a:solidFill>
                <a:latin typeface="Segoe UI Semibold"/>
              </a:rPr>
            </a:br>
            <a:r>
              <a:rPr lang="en-US" sz="1224" dirty="0">
                <a:solidFill>
                  <a:schemeClr val="tx2"/>
                </a:solidFill>
                <a:latin typeface="Segoe UI"/>
              </a:rPr>
              <a:t>(</a:t>
            </a:r>
            <a:r>
              <a:rPr lang="en-US" sz="1224" dirty="0" err="1">
                <a:solidFill>
                  <a:schemeClr val="tx2"/>
                </a:solidFill>
                <a:latin typeface="Segoe UI"/>
              </a:rPr>
              <a:t>OrderId</a:t>
            </a:r>
            <a:r>
              <a:rPr lang="en-US" sz="1224" dirty="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7065812" y="3044419"/>
            <a:ext cx="261577" cy="25969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378908" y="1076100"/>
            <a:ext cx="0" cy="572371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219390" y="5567226"/>
            <a:ext cx="4099991" cy="14085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4862" indent="-174862" defTabSz="932384">
              <a:spcBef>
                <a:spcPts val="612"/>
              </a:spcBef>
              <a:spcAft>
                <a:spcPts val="612"/>
              </a:spcAft>
              <a:buFont typeface="Arial" panose="020B0604020202020204" pitchFamily="34" charset="0"/>
              <a:buChar char="•"/>
              <a:defRPr/>
            </a:pPr>
            <a:r>
              <a:rPr lang="en-US" sz="1224" dirty="0">
                <a:latin typeface="+mn-lt"/>
              </a:rPr>
              <a:t>Data stored in compressed </a:t>
            </a:r>
            <a:r>
              <a:rPr lang="en-US" sz="1224" dirty="0" err="1">
                <a:latin typeface="+mn-lt"/>
              </a:rPr>
              <a:t>columnstore</a:t>
            </a:r>
            <a:r>
              <a:rPr lang="en-US" sz="1224" dirty="0">
                <a:latin typeface="+mn-lt"/>
              </a:rPr>
              <a:t> segments after being sliced into groups of rows (</a:t>
            </a:r>
            <a:r>
              <a:rPr lang="en-US" sz="1224" dirty="0" err="1">
                <a:latin typeface="+mn-lt"/>
              </a:rPr>
              <a:t>rowgroups</a:t>
            </a:r>
            <a:r>
              <a:rPr lang="en-US" sz="1224" dirty="0">
                <a:latin typeface="+mn-lt"/>
              </a:rPr>
              <a:t>/micro-partitions) for maximum compression</a:t>
            </a:r>
          </a:p>
          <a:p>
            <a:pPr marL="174862" indent="-174862" defTabSz="932384">
              <a:spcBef>
                <a:spcPts val="612"/>
              </a:spcBef>
              <a:spcAft>
                <a:spcPts val="612"/>
              </a:spcAft>
              <a:buFont typeface="Arial" panose="020B0604020202020204" pitchFamily="34" charset="0"/>
              <a:buChar char="•"/>
              <a:defRPr/>
            </a:pPr>
            <a:r>
              <a:rPr lang="en-US" sz="1224" dirty="0">
                <a:latin typeface="+mn-lt"/>
              </a:rPr>
              <a:t>Rows are stored in the delta </a:t>
            </a:r>
            <a:r>
              <a:rPr lang="en-US" sz="1224" dirty="0" err="1">
                <a:latin typeface="+mn-lt"/>
              </a:rPr>
              <a:t>rowstore</a:t>
            </a:r>
            <a:r>
              <a:rPr lang="en-US" sz="1224" dirty="0">
                <a:latin typeface="+mn-lt"/>
              </a:rPr>
              <a:t> until the number of rows is large enough to be compressed into a </a:t>
            </a:r>
            <a:r>
              <a:rPr lang="en-US" sz="1224" dirty="0" err="1">
                <a:latin typeface="+mn-lt"/>
              </a:rPr>
              <a:t>columnstore</a:t>
            </a:r>
            <a:endParaRPr lang="en-US" sz="1071" dirty="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600224" y="1118405"/>
            <a:ext cx="4054528" cy="47654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dirty="0">
                <a:solidFill>
                  <a:schemeClr val="tx2"/>
                </a:solidFill>
                <a:latin typeface="Segoe UI Semibold"/>
              </a:rPr>
              <a:t>Clustered/Non-clustered </a:t>
            </a:r>
            <a:r>
              <a:rPr lang="en-US" sz="1632" dirty="0" err="1">
                <a:solidFill>
                  <a:schemeClr val="tx2"/>
                </a:solidFill>
                <a:latin typeface="Segoe UI Semibold"/>
              </a:rPr>
              <a:t>rowstore</a:t>
            </a:r>
            <a:r>
              <a:rPr lang="en-US" sz="1632" dirty="0">
                <a:solidFill>
                  <a:schemeClr val="tx2"/>
                </a:solidFill>
                <a:latin typeface="Segoe UI Semibold"/>
              </a:rPr>
              <a:t> index</a:t>
            </a:r>
            <a:br>
              <a:rPr lang="en-US" sz="1632" dirty="0">
                <a:solidFill>
                  <a:schemeClr val="tx2"/>
                </a:solidFill>
                <a:latin typeface="Segoe UI Semibold"/>
              </a:rPr>
            </a:br>
            <a:r>
              <a:rPr lang="en-US" sz="1224" dirty="0">
                <a:solidFill>
                  <a:schemeClr val="tx2"/>
                </a:solidFill>
                <a:latin typeface="Segoe UI"/>
              </a:rPr>
              <a:t>(</a:t>
            </a:r>
            <a:r>
              <a:rPr lang="en-US" sz="1224" dirty="0" err="1">
                <a:solidFill>
                  <a:schemeClr val="tx2"/>
                </a:solidFill>
                <a:latin typeface="Segoe UI"/>
              </a:rPr>
              <a:t>OrderId</a:t>
            </a:r>
            <a:r>
              <a:rPr lang="en-US" sz="1224" dirty="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458840" y="5184445"/>
            <a:ext cx="4195912" cy="177682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4862" indent="-174862" defTabSz="932384">
              <a:spcBef>
                <a:spcPts val="612"/>
              </a:spcBef>
              <a:spcAft>
                <a:spcPts val="612"/>
              </a:spcAft>
              <a:buFont typeface="Arial" panose="020B0604020202020204" pitchFamily="34" charset="0"/>
              <a:buChar char="•"/>
              <a:defRPr/>
            </a:pPr>
            <a:r>
              <a:rPr lang="en-US" sz="1224" dirty="0">
                <a:latin typeface="+mn-lt"/>
              </a:rPr>
              <a:t>Data is stored in a B-tree index structure for performant lookup queries for particular rows.</a:t>
            </a:r>
          </a:p>
          <a:p>
            <a:pPr marL="174862" indent="-174862" defTabSz="932384">
              <a:spcBef>
                <a:spcPts val="612"/>
              </a:spcBef>
              <a:spcAft>
                <a:spcPts val="612"/>
              </a:spcAft>
              <a:buFont typeface="Arial" panose="020B0604020202020204" pitchFamily="34" charset="0"/>
              <a:buChar char="•"/>
              <a:defRPr/>
            </a:pPr>
            <a:r>
              <a:rPr lang="en-US" sz="1224" dirty="0">
                <a:latin typeface="+mn-lt"/>
              </a:rPr>
              <a:t>Clustered </a:t>
            </a:r>
            <a:r>
              <a:rPr lang="en-US" sz="1224" dirty="0" err="1">
                <a:latin typeface="+mn-lt"/>
              </a:rPr>
              <a:t>rowstore</a:t>
            </a:r>
            <a:r>
              <a:rPr lang="en-US" sz="1224" dirty="0">
                <a:latin typeface="+mn-lt"/>
              </a:rPr>
              <a:t> index: The leaf nodes in the structure store the data values in a row (as pictured above)</a:t>
            </a:r>
          </a:p>
          <a:p>
            <a:pPr marL="174862" indent="-174862" defTabSz="932384">
              <a:spcBef>
                <a:spcPts val="612"/>
              </a:spcBef>
              <a:spcAft>
                <a:spcPts val="612"/>
              </a:spcAft>
              <a:buFont typeface="Arial" panose="020B0604020202020204" pitchFamily="34" charset="0"/>
              <a:buChar char="•"/>
              <a:defRPr/>
            </a:pPr>
            <a:r>
              <a:rPr lang="en-US" sz="1224" dirty="0">
                <a:latin typeface="+mn-lt"/>
              </a:rPr>
              <a:t>Non-clustered (secondary) </a:t>
            </a:r>
            <a:r>
              <a:rPr lang="en-US" sz="1224" dirty="0" err="1">
                <a:latin typeface="+mn-lt"/>
              </a:rPr>
              <a:t>rowstore</a:t>
            </a:r>
            <a:r>
              <a:rPr lang="en-US" sz="1224" dirty="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757123" y="3877198"/>
            <a:ext cx="278399" cy="53553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3366" dirty="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421063" y="1727031"/>
          <a:ext cx="1727925" cy="558667"/>
        </p:xfrm>
        <a:graphic>
          <a:graphicData uri="http://schemas.openxmlformats.org/drawingml/2006/table">
            <a:tbl>
              <a:tblPr firstRow="1" bandRow="1">
                <a:tableStyleId>{69CF1AB2-1976-4502-BF36-3FF5EA218861}</a:tableStyleId>
              </a:tblPr>
              <a:tblGrid>
                <a:gridCol w="813867">
                  <a:extLst>
                    <a:ext uri="{9D8B030D-6E8A-4147-A177-3AD203B41FA5}">
                      <a16:colId xmlns:a16="http://schemas.microsoft.com/office/drawing/2014/main" val="2330257518"/>
                    </a:ext>
                  </a:extLst>
                </a:gridCol>
                <a:gridCol w="914058">
                  <a:extLst>
                    <a:ext uri="{9D8B030D-6E8A-4147-A177-3AD203B41FA5}">
                      <a16:colId xmlns:a16="http://schemas.microsoft.com/office/drawing/2014/main" val="778469355"/>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err="1">
                          <a:solidFill>
                            <a:schemeClr val="bg1"/>
                          </a:solidFill>
                        </a:rPr>
                        <a:t>PageId</a:t>
                      </a:r>
                      <a:endParaRPr lang="en-US" sz="900" dirty="0">
                        <a:solidFill>
                          <a:schemeClr val="bg1"/>
                        </a:solidFill>
                      </a:endParaRP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pPr algn="r" fontAlgn="b"/>
                      <a:r>
                        <a:rPr lang="en-US" sz="1100" u="none" strike="noStrike" dirty="0">
                          <a:effectLst/>
                        </a:rPr>
                        <a:t>82147</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1002</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486029" y="2747884"/>
          <a:ext cx="1727925" cy="558667"/>
        </p:xfrm>
        <a:graphic>
          <a:graphicData uri="http://schemas.openxmlformats.org/drawingml/2006/table">
            <a:tbl>
              <a:tblPr firstRow="1" bandRow="1">
                <a:tableStyleId>{69CF1AB2-1976-4502-BF36-3FF5EA218861}</a:tableStyleId>
              </a:tblPr>
              <a:tblGrid>
                <a:gridCol w="813867">
                  <a:extLst>
                    <a:ext uri="{9D8B030D-6E8A-4147-A177-3AD203B41FA5}">
                      <a16:colId xmlns:a16="http://schemas.microsoft.com/office/drawing/2014/main" val="2330257518"/>
                    </a:ext>
                  </a:extLst>
                </a:gridCol>
                <a:gridCol w="914058">
                  <a:extLst>
                    <a:ext uri="{9D8B030D-6E8A-4147-A177-3AD203B41FA5}">
                      <a16:colId xmlns:a16="http://schemas.microsoft.com/office/drawing/2014/main" val="778469355"/>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err="1">
                          <a:solidFill>
                            <a:schemeClr val="bg1"/>
                          </a:solidFill>
                        </a:rPr>
                        <a:t>PageId</a:t>
                      </a:r>
                      <a:endParaRPr lang="en-US" sz="900" dirty="0">
                        <a:solidFill>
                          <a:schemeClr val="bg1"/>
                        </a:solidFill>
                      </a:endParaRP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pPr algn="r" fontAlgn="b"/>
                      <a:r>
                        <a:rPr lang="en-US" sz="1100" u="none" strike="noStrike" dirty="0">
                          <a:effectLst/>
                        </a:rPr>
                        <a:t>85395</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1006</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904749" y="2743534"/>
          <a:ext cx="1727925" cy="558667"/>
        </p:xfrm>
        <a:graphic>
          <a:graphicData uri="http://schemas.openxmlformats.org/drawingml/2006/table">
            <a:tbl>
              <a:tblPr firstRow="1" bandRow="1">
                <a:tableStyleId>{69CF1AB2-1976-4502-BF36-3FF5EA218861}</a:tableStyleId>
              </a:tblPr>
              <a:tblGrid>
                <a:gridCol w="813867">
                  <a:extLst>
                    <a:ext uri="{9D8B030D-6E8A-4147-A177-3AD203B41FA5}">
                      <a16:colId xmlns:a16="http://schemas.microsoft.com/office/drawing/2014/main" val="2330257518"/>
                    </a:ext>
                  </a:extLst>
                </a:gridCol>
                <a:gridCol w="914058">
                  <a:extLst>
                    <a:ext uri="{9D8B030D-6E8A-4147-A177-3AD203B41FA5}">
                      <a16:colId xmlns:a16="http://schemas.microsoft.com/office/drawing/2014/main" val="778469355"/>
                    </a:ext>
                  </a:extLst>
                </a:gridCol>
              </a:tblGrid>
              <a:tr h="195453">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err="1">
                          <a:solidFill>
                            <a:schemeClr val="bg1"/>
                          </a:solidFill>
                        </a:rPr>
                        <a:t>PageId</a:t>
                      </a:r>
                      <a:endParaRPr lang="en-US" sz="900" dirty="0">
                        <a:solidFill>
                          <a:schemeClr val="bg1"/>
                        </a:solidFill>
                      </a:endParaRP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tcPr>
                </a:tc>
                <a:tc>
                  <a:txBody>
                    <a:bodyPr/>
                    <a:lstStyle/>
                    <a:p>
                      <a:r>
                        <a:rPr lang="en-US" sz="800" dirty="0"/>
                        <a:t>1007</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1008</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486030" y="3608677"/>
          <a:ext cx="2365429" cy="1018023"/>
        </p:xfrm>
        <a:graphic>
          <a:graphicData uri="http://schemas.openxmlformats.org/drawingml/2006/table">
            <a:tbl>
              <a:tblPr firstRow="1" bandRow="1">
                <a:tableStyleId>{69CF1AB2-1976-4502-BF36-3FF5EA218861}</a:tableStyleId>
              </a:tblPr>
              <a:tblGrid>
                <a:gridCol w="588343">
                  <a:extLst>
                    <a:ext uri="{9D8B030D-6E8A-4147-A177-3AD203B41FA5}">
                      <a16:colId xmlns:a16="http://schemas.microsoft.com/office/drawing/2014/main" val="2330257518"/>
                    </a:ext>
                  </a:extLst>
                </a:gridCol>
                <a:gridCol w="749020">
                  <a:extLst>
                    <a:ext uri="{9D8B030D-6E8A-4147-A177-3AD203B41FA5}">
                      <a16:colId xmlns:a16="http://schemas.microsoft.com/office/drawing/2014/main" val="778469355"/>
                    </a:ext>
                  </a:extLst>
                </a:gridCol>
                <a:gridCol w="469973">
                  <a:extLst>
                    <a:ext uri="{9D8B030D-6E8A-4147-A177-3AD203B41FA5}">
                      <a16:colId xmlns:a16="http://schemas.microsoft.com/office/drawing/2014/main" val="3068263925"/>
                    </a:ext>
                  </a:extLst>
                </a:gridCol>
                <a:gridCol w="558093">
                  <a:extLst>
                    <a:ext uri="{9D8B030D-6E8A-4147-A177-3AD203B41FA5}">
                      <a16:colId xmlns:a16="http://schemas.microsoft.com/office/drawing/2014/main" val="40476078"/>
                    </a:ext>
                  </a:extLst>
                </a:gridCol>
              </a:tblGrid>
              <a:tr h="342015">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a:ln>
                            <a:noFill/>
                          </a:ln>
                          <a:effectLst/>
                          <a:uLnTx/>
                          <a:uFillTx/>
                        </a:rPr>
                        <a:t>82147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11-2-2018</a:t>
                      </a:r>
                    </a:p>
                  </a:txBody>
                  <a:tcPr marL="55563" marR="55563" marT="27781" marB="27781"/>
                </a:tc>
                <a:tc>
                  <a:txBody>
                    <a:bodyPr/>
                    <a:lstStyle/>
                    <a:p>
                      <a:r>
                        <a:rPr lang="en-US" sz="1000"/>
                        <a:t>V</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dirty="0"/>
                        <a:t>85018</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dirty="0">
                          <a:ln>
                            <a:noFill/>
                          </a:ln>
                          <a:effectLst/>
                          <a:uLnTx/>
                          <a:uFillTx/>
                        </a:rPr>
                        <a:t>11-2-2018</a:t>
                      </a:r>
                      <a:endParaRPr lang="en-US" sz="1000" dirty="0"/>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Q</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SP</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10024034" y="3615602"/>
          <a:ext cx="2365429" cy="1018023"/>
        </p:xfrm>
        <a:graphic>
          <a:graphicData uri="http://schemas.openxmlformats.org/drawingml/2006/table">
            <a:tbl>
              <a:tblPr firstRow="1" bandRow="1">
                <a:tableStyleId>{69CF1AB2-1976-4502-BF36-3FF5EA218861}</a:tableStyleId>
              </a:tblPr>
              <a:tblGrid>
                <a:gridCol w="588343">
                  <a:extLst>
                    <a:ext uri="{9D8B030D-6E8A-4147-A177-3AD203B41FA5}">
                      <a16:colId xmlns:a16="http://schemas.microsoft.com/office/drawing/2014/main" val="2330257518"/>
                    </a:ext>
                  </a:extLst>
                </a:gridCol>
                <a:gridCol w="749020">
                  <a:extLst>
                    <a:ext uri="{9D8B030D-6E8A-4147-A177-3AD203B41FA5}">
                      <a16:colId xmlns:a16="http://schemas.microsoft.com/office/drawing/2014/main" val="778469355"/>
                    </a:ext>
                  </a:extLst>
                </a:gridCol>
                <a:gridCol w="469973">
                  <a:extLst>
                    <a:ext uri="{9D8B030D-6E8A-4147-A177-3AD203B41FA5}">
                      <a16:colId xmlns:a16="http://schemas.microsoft.com/office/drawing/2014/main" val="3068263925"/>
                    </a:ext>
                  </a:extLst>
                </a:gridCol>
                <a:gridCol w="558093">
                  <a:extLst>
                    <a:ext uri="{9D8B030D-6E8A-4147-A177-3AD203B41FA5}">
                      <a16:colId xmlns:a16="http://schemas.microsoft.com/office/drawing/2014/main" val="40476078"/>
                    </a:ext>
                  </a:extLst>
                </a:gridCol>
              </a:tblGrid>
              <a:tr h="342015">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a:ln>
                            <a:noFill/>
                          </a:ln>
                          <a:effectLst/>
                          <a:uLnTx/>
                          <a:uFillTx/>
                        </a:rPr>
                        <a:t>98137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kumimoji="0" lang="en-US" sz="1000" u="none" strike="noStrike" kern="1200" cap="none" spc="0" normalizeH="0" baseline="0" noProof="0">
                          <a:ln>
                            <a:noFill/>
                          </a:ln>
                          <a:effectLst/>
                          <a:uLnTx/>
                          <a:uFillTx/>
                        </a:rPr>
                        <a:t>98310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D</a:t>
                      </a:r>
                    </a:p>
                  </a:txBody>
                  <a:tcPr marL="55563" marR="55563" marT="27781" marB="27781"/>
                </a:tc>
                <a:tc>
                  <a:txBody>
                    <a:bodyPr/>
                    <a:lstStyle/>
                    <a:p>
                      <a:r>
                        <a:rPr lang="en-US" sz="1000" dirty="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kumimoji="0" lang="en-US" sz="1000" u="none" strike="noStrike" kern="1200" cap="none" spc="0" normalizeH="0" baseline="0" noProof="0" dirty="0">
                          <a:ln>
                            <a:noFill/>
                          </a:ln>
                          <a:effectLst/>
                          <a:uLnTx/>
                          <a:uFillTx/>
                        </a:rPr>
                        <a:t>98799</a:t>
                      </a:r>
                      <a:endParaRPr lang="en-US" sz="1000" dirty="0"/>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11-3-2018</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a:t>R</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NL</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566082" y="2375283"/>
            <a:ext cx="254143" cy="31353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727416" y="2358961"/>
            <a:ext cx="259626" cy="2936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995611" y="3328310"/>
            <a:ext cx="135969" cy="21029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496236" y="3328984"/>
            <a:ext cx="139693" cy="20507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747295" y="3269409"/>
            <a:ext cx="261577" cy="25969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311167" y="3306551"/>
            <a:ext cx="38824" cy="25247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566431" y="3322556"/>
            <a:ext cx="135969" cy="21029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1067056" y="3323230"/>
            <a:ext cx="139693" cy="20507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290593" y="3251420"/>
            <a:ext cx="261577" cy="25969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881988" y="3300796"/>
            <a:ext cx="38824" cy="25247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Data skew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movement</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Indexing for performance - overview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Indexing for performance - CCI best practices (Ordered CCI)</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Resultset</a:t>
                      </a:r>
                      <a:r>
                        <a:rPr lang="en-US" sz="1100" b="0" i="0" u="none" strike="noStrike" dirty="0">
                          <a:solidFill>
                            <a:srgbClr val="000000"/>
                          </a:solidFill>
                          <a:effectLst/>
                          <a:latin typeface="Calibri" panose="020F0502020204030204" pitchFamily="34" charset="0"/>
                        </a:rPr>
                        <a:t> caching</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Materialized (indexed) views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DEMO: Materialized view showing matching in the query plan- run query, create MV, run same query again (not using MV) and show query plan using the MV automatically</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CTAS vs Ins/Del/</a:t>
                      </a:r>
                      <a:r>
                        <a:rPr lang="en-US" sz="1100" b="0" i="0" u="none" strike="noStrike" dirty="0" err="1">
                          <a:solidFill>
                            <a:srgbClr val="000000"/>
                          </a:solidFill>
                          <a:effectLst/>
                          <a:latin typeface="Calibri" panose="020F0502020204030204" pitchFamily="34" charset="0"/>
                        </a:rPr>
                        <a:t>Upd</a:t>
                      </a: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Mrg</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Perf anti-patterns (indexes, partitions, views, </a:t>
                      </a:r>
                      <a:r>
                        <a:rPr lang="en-US" sz="1100" b="0" i="0" u="none" strike="noStrike" dirty="0" err="1">
                          <a:solidFill>
                            <a:srgbClr val="000000"/>
                          </a:solidFill>
                          <a:effectLst/>
                          <a:latin typeface="Calibri" panose="020F0502020204030204" pitchFamily="34" charset="0"/>
                        </a:rPr>
                        <a:t>udf's</a:t>
                      </a:r>
                      <a:r>
                        <a:rPr lang="en-US" sz="1100" b="0" i="0" u="none" strike="noStrike" dirty="0">
                          <a:solidFill>
                            <a:srgbClr val="000000"/>
                          </a:solidFill>
                          <a:effectLst/>
                          <a:latin typeface="Calibri" panose="020F0502020204030204" pitchFamily="34" charset="0"/>
                        </a:rPr>
                        <a:t>)</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CSA13P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r>
              <a:rPr lang="en-US" sz="2856" spc="-51" dirty="0">
                <a:ln w="3175">
                  <a:noFill/>
                </a:ln>
                <a:solidFill>
                  <a:srgbClr val="000000"/>
                </a:solidFill>
                <a:latin typeface="Segoe UI Semibold"/>
                <a:cs typeface="Segoe UI"/>
              </a:rPr>
              <a:t>Design Presentation: DW Optimization Part 2</a:t>
            </a:r>
            <a:endParaRPr lang="en-US" sz="1836" dirty="0"/>
          </a:p>
        </p:txBody>
      </p:sp>
    </p:spTree>
    <p:extLst>
      <p:ext uri="{BB962C8B-B14F-4D97-AF65-F5344CB8AC3E}">
        <p14:creationId xmlns:p14="http://schemas.microsoft.com/office/powerpoint/2010/main" val="4765863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1"/>
            <a:ext cx="6071304" cy="1579001"/>
          </a:xfrm>
        </p:spPr>
        <p:txBody>
          <a:bodyPr/>
          <a:lstStyle/>
          <a:p>
            <a:r>
              <a:rPr lang="en-US" dirty="0">
                <a:solidFill>
                  <a:schemeClr val="tx2"/>
                </a:solidFill>
              </a:rPr>
              <a:t>Overview</a:t>
            </a:r>
          </a:p>
          <a:p>
            <a:r>
              <a:rPr lang="en-US" sz="1632" dirty="0">
                <a:latin typeface="+mn-lt"/>
              </a:rPr>
              <a:t>Queries against tables with ordered </a:t>
            </a:r>
            <a:r>
              <a:rPr lang="en-US" sz="1632" dirty="0" err="1">
                <a:latin typeface="+mn-lt"/>
              </a:rPr>
              <a:t>columnstore</a:t>
            </a:r>
            <a:r>
              <a:rPr lang="en-US" sz="1632" dirty="0">
                <a:latin typeface="+mn-lt"/>
              </a:rPr>
              <a:t> segments can take advantage of improved segment elimination to drastically reduce the time needed to service a query.</a:t>
            </a:r>
          </a:p>
          <a:p>
            <a:endParaRPr lang="en-US" sz="1632"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5" y="227015"/>
            <a:ext cx="9249813" cy="754061"/>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507097" y="1551875"/>
            <a:ext cx="5774664" cy="1098139"/>
          </a:xfrm>
          <a:prstGeom prst="rect">
            <a:avLst/>
          </a:prstGeom>
          <a:ln>
            <a:solidFill>
              <a:schemeClr val="bg1">
                <a:lumMod val="85000"/>
              </a:schemeClr>
            </a:solidFill>
          </a:ln>
        </p:spPr>
        <p:txBody>
          <a:bodyPr wrap="square">
            <a:spAutoFit/>
          </a:bodyPr>
          <a:lstStyle/>
          <a:p>
            <a:pPr defTabSz="932597">
              <a:spcAft>
                <a:spcPts val="612"/>
              </a:spcAft>
              <a:defRPr/>
            </a:pP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b="1" dirty="0">
                <a:solidFill>
                  <a:srgbClr val="008000"/>
                </a:solidFill>
                <a:latin typeface="Calibri" panose="020F0502020204030204" pitchFamily="34" charset="0"/>
                <a:cs typeface="Calibri" panose="020F0502020204030204" pitchFamily="34" charset="0"/>
              </a:rPr>
              <a:t>-- Insert data into table with ordered </a:t>
            </a:r>
            <a:r>
              <a:rPr lang="en-US" sz="1224" b="1" dirty="0" err="1">
                <a:solidFill>
                  <a:srgbClr val="008000"/>
                </a:solidFill>
                <a:latin typeface="Calibri" panose="020F0502020204030204" pitchFamily="34" charset="0"/>
                <a:cs typeface="Calibri" panose="020F0502020204030204" pitchFamily="34" charset="0"/>
              </a:rPr>
              <a:t>columnstore</a:t>
            </a:r>
            <a:r>
              <a:rPr lang="en-US" sz="1224" b="1" dirty="0">
                <a:solidFill>
                  <a:srgbClr val="008000"/>
                </a:solidFill>
                <a:latin typeface="Calibri" panose="020F0502020204030204" pitchFamily="34" charset="0"/>
                <a:cs typeface="Calibri" panose="020F0502020204030204" pitchFamily="34" charset="0"/>
              </a:rPr>
              <a:t> index</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INSERT INTO </a:t>
            </a:r>
            <a:r>
              <a:rPr lang="en-US" sz="1224"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24" dirty="0">
              <a:solidFill>
                <a:srgbClr val="000000">
                  <a:lumMod val="95000"/>
                  <a:lumOff val="5000"/>
                </a:srgbClr>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VALUES</a:t>
            </a:r>
            <a:r>
              <a:rPr lang="en-US" sz="1224" dirty="0">
                <a:solidFill>
                  <a:srgbClr val="000000">
                    <a:lumMod val="95000"/>
                    <a:lumOff val="5000"/>
                  </a:srgbClr>
                </a:solidFill>
                <a:latin typeface="Calibri" panose="020F0502020204030204" pitchFamily="34" charset="0"/>
                <a:cs typeface="Calibri" panose="020F0502020204030204" pitchFamily="34" charset="0"/>
              </a:rPr>
              <a:t> (1, </a:t>
            </a:r>
            <a:r>
              <a:rPr lang="en-US" sz="1224" dirty="0">
                <a:solidFill>
                  <a:srgbClr val="FF0000"/>
                </a:solidFill>
                <a:latin typeface="Calibri" panose="020F0502020204030204" pitchFamily="34" charset="0"/>
                <a:cs typeface="Calibri" panose="020F0502020204030204" pitchFamily="34" charset="0"/>
              </a:rPr>
              <a:t>'01-01-2019','Dave’, 'UK'</a:t>
            </a:r>
            <a:r>
              <a:rPr lang="en-US" sz="1224" dirty="0">
                <a:solidFill>
                  <a:srgbClr val="000000">
                    <a:lumMod val="95000"/>
                    <a:lumOff val="5000"/>
                  </a:srgbClr>
                </a:solidFill>
                <a:latin typeface="Calibri" panose="020F0502020204030204" pitchFamily="34" charset="0"/>
                <a:cs typeface="Calibri" panose="020F0502020204030204" pitchFamily="34" charset="0"/>
              </a:rPr>
              <a:t>)</a:t>
            </a:r>
            <a:endParaRPr lang="en-US" sz="1224"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368270" y="2524961"/>
            <a:ext cx="4973885" cy="4074862"/>
          </a:xfrm>
          <a:prstGeom prst="rect">
            <a:avLst/>
          </a:prstGeom>
        </p:spPr>
        <p:txBody>
          <a:bodyPr wrap="square">
            <a:spAutoFit/>
          </a:bodyPr>
          <a:lstStyle/>
          <a:p>
            <a:pPr>
              <a:spcAft>
                <a:spcPts val="612"/>
              </a:spcAft>
              <a:defRPr/>
            </a:pPr>
            <a:r>
              <a:rPr lang="en-US" sz="1224" b="1" dirty="0">
                <a:solidFill>
                  <a:srgbClr val="008000"/>
                </a:solidFill>
                <a:latin typeface="Calibri" panose="020F0502020204030204" pitchFamily="34" charset="0"/>
                <a:cs typeface="Calibri" panose="020F0502020204030204" pitchFamily="34" charset="0"/>
              </a:rPr>
              <a:t>-- Create Table with Ordered </a:t>
            </a:r>
            <a:r>
              <a:rPr lang="en-US" sz="1224" b="1" dirty="0" err="1">
                <a:solidFill>
                  <a:srgbClr val="008000"/>
                </a:solidFill>
                <a:latin typeface="Calibri" panose="020F0502020204030204" pitchFamily="34" charset="0"/>
                <a:cs typeface="Calibri" panose="020F0502020204030204" pitchFamily="34" charset="0"/>
              </a:rPr>
              <a:t>Columnstore</a:t>
            </a:r>
            <a:r>
              <a:rPr lang="en-US" sz="1224" b="1" dirty="0">
                <a:solidFill>
                  <a:srgbClr val="008000"/>
                </a:solidFill>
                <a:latin typeface="Calibri" panose="020F0502020204030204" pitchFamily="34" charset="0"/>
                <a:cs typeface="Calibri" panose="020F0502020204030204" pitchFamily="34" charset="0"/>
              </a:rPr>
              <a:t> Index </a:t>
            </a:r>
            <a:endParaRPr lang="en-US" sz="1224" b="1" dirty="0">
              <a:solidFill>
                <a:srgbClr val="000000"/>
              </a:solidFill>
              <a:latin typeface="Calibri" panose="020F0502020204030204" pitchFamily="34" charset="0"/>
              <a:cs typeface="Calibri" panose="020F0502020204030204" pitchFamily="34" charset="0"/>
            </a:endParaRPr>
          </a:p>
          <a:p>
            <a:pPr>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sortedOrderTable</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000000"/>
                </a:solidFill>
                <a:latin typeface="Calibri" panose="020F0502020204030204" pitchFamily="34" charset="0"/>
                <a:cs typeface="Calibri" panose="020F0502020204030204" pitchFamily="34" charset="0"/>
              </a:rPr>
              <a:t> NOT NULL</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    Date     </a:t>
            </a:r>
            <a:r>
              <a:rPr lang="en-US" sz="1224" dirty="0" err="1">
                <a:solidFill>
                  <a:srgbClr val="0000FF"/>
                </a:solidFill>
                <a:latin typeface="Calibri" panose="020F0502020204030204" pitchFamily="34" charset="0"/>
                <a:cs typeface="Calibri" panose="020F0502020204030204" pitchFamily="34" charset="0"/>
              </a:rPr>
              <a:t>DATE</a:t>
            </a:r>
            <a:r>
              <a:rPr lang="en-US" sz="1224" dirty="0">
                <a:solidFill>
                  <a:srgbClr val="000000"/>
                </a:solidFill>
                <a:latin typeface="Calibri" panose="020F0502020204030204" pitchFamily="34" charset="0"/>
                <a:cs typeface="Calibri" panose="020F0502020204030204" pitchFamily="34" charset="0"/>
              </a:rPr>
              <a:t> NOT NULL,</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    Name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808080"/>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FF"/>
                </a:solidFill>
                <a:latin typeface="Calibri" panose="020F0502020204030204" pitchFamily="34" charset="0"/>
                <a:cs typeface="Calibri" panose="020F0502020204030204" pitchFamily="34" charset="0"/>
              </a:rPr>
              <a:t>WITH</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a:t>
            </a:r>
          </a:p>
          <a:p>
            <a:pPr>
              <a:spcAft>
                <a:spcPts val="612"/>
              </a:spcAft>
              <a:defRPr/>
            </a:pPr>
            <a:r>
              <a:rPr lang="en-US" sz="1224" dirty="0">
                <a:solidFill>
                  <a:srgbClr val="0000FF"/>
                </a:solidFill>
                <a:latin typeface="Calibri" panose="020F0502020204030204" pitchFamily="34" charset="0"/>
                <a:cs typeface="Calibri" panose="020F0502020204030204" pitchFamily="34" charset="0"/>
              </a:rPr>
              <a:t>  CLUSTERED COLUMNSTORE INDEX ORDER</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a:t>
            </a:r>
          </a:p>
          <a:p>
            <a:pPr>
              <a:spcAft>
                <a:spcPts val="612"/>
              </a:spcAft>
              <a:defRPr/>
            </a:pPr>
            <a:r>
              <a:rPr lang="en-US" sz="1224" b="1" dirty="0">
                <a:solidFill>
                  <a:srgbClr val="008000"/>
                </a:solidFill>
                <a:latin typeface="Calibri" panose="020F0502020204030204" pitchFamily="34" charset="0"/>
                <a:cs typeface="Calibri" panose="020F0502020204030204" pitchFamily="34" charset="0"/>
              </a:rPr>
              <a:t>-- Create Clustered </a:t>
            </a:r>
            <a:r>
              <a:rPr lang="en-US" sz="1224" b="1" dirty="0" err="1">
                <a:solidFill>
                  <a:srgbClr val="008000"/>
                </a:solidFill>
                <a:latin typeface="Calibri" panose="020F0502020204030204" pitchFamily="34" charset="0"/>
                <a:cs typeface="Calibri" panose="020F0502020204030204" pitchFamily="34" charset="0"/>
              </a:rPr>
              <a:t>Columnstore</a:t>
            </a:r>
            <a:r>
              <a:rPr lang="en-US" sz="1224" b="1" dirty="0">
                <a:solidFill>
                  <a:srgbClr val="008000"/>
                </a:solidFill>
                <a:latin typeface="Calibri" panose="020F0502020204030204" pitchFamily="34" charset="0"/>
                <a:cs typeface="Calibri" panose="020F0502020204030204" pitchFamily="34" charset="0"/>
              </a:rPr>
              <a:t> Index on existing table</a:t>
            </a:r>
          </a:p>
          <a:p>
            <a:pPr>
              <a:spcAft>
                <a:spcPts val="612"/>
              </a:spcAft>
              <a:defRPr/>
            </a:pPr>
            <a:r>
              <a:rPr lang="en-US" sz="1224" dirty="0">
                <a:solidFill>
                  <a:srgbClr val="0000FF"/>
                </a:solidFill>
                <a:latin typeface="Calibri" panose="020F0502020204030204" pitchFamily="34" charset="0"/>
                <a:cs typeface="Calibri" panose="020F0502020204030204" pitchFamily="34" charset="0"/>
              </a:rPr>
              <a:t>CREATE CLUSTERED COLUMNSTORE INDEX </a:t>
            </a:r>
            <a:r>
              <a:rPr lang="en-US" sz="1224" dirty="0" err="1">
                <a:solidFill>
                  <a:srgbClr val="000000"/>
                </a:solidFill>
                <a:latin typeface="Calibri" panose="020F0502020204030204" pitchFamily="34" charset="0"/>
                <a:cs typeface="Calibri" panose="020F0502020204030204" pitchFamily="34" charset="0"/>
              </a:rPr>
              <a:t>cciOrderId</a:t>
            </a:r>
            <a:r>
              <a:rPr lang="en-US" sz="1224" dirty="0">
                <a:solidFill>
                  <a:srgbClr val="0000FF"/>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FF"/>
                </a:solidFill>
                <a:latin typeface="Calibri" panose="020F0502020204030204" pitchFamily="34" charset="0"/>
                <a:cs typeface="Calibri" panose="020F0502020204030204" pitchFamily="34" charset="0"/>
              </a:rPr>
              <a:t>ON </a:t>
            </a:r>
            <a:r>
              <a:rPr lang="en-US" sz="1224"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24" dirty="0">
                <a:solidFill>
                  <a:srgbClr val="000000">
                    <a:lumMod val="95000"/>
                    <a:lumOff val="5000"/>
                  </a:srgbClr>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3116" y="1173664"/>
            <a:ext cx="11885514" cy="7862959"/>
          </a:xfrm>
        </p:spPr>
        <p:txBody>
          <a:bodyPr/>
          <a:lstStyle/>
          <a:p>
            <a:pPr>
              <a:lnSpc>
                <a:spcPct val="100000"/>
              </a:lnSpc>
            </a:pPr>
            <a:r>
              <a:rPr lang="en-US" sz="2856" dirty="0"/>
              <a:t>Clustered Columnstore indexes (CCI) are best for fact tables. </a:t>
            </a:r>
          </a:p>
          <a:p>
            <a:pPr>
              <a:lnSpc>
                <a:spcPct val="100000"/>
              </a:lnSpc>
            </a:pPr>
            <a:r>
              <a:rPr lang="en-US" sz="2856" dirty="0"/>
              <a:t>CCI offer the highest level of data compression and best query performance for tables with over 100 million rows. </a:t>
            </a:r>
          </a:p>
          <a:p>
            <a:pPr>
              <a:lnSpc>
                <a:spcPct val="100000"/>
              </a:lnSpc>
            </a:pPr>
            <a:r>
              <a:rPr lang="en-US" sz="2856" dirty="0"/>
              <a:t>Heap tables are best for small lookup tables and recommended for tables with less than 100 million rows.</a:t>
            </a:r>
          </a:p>
          <a:p>
            <a:pPr>
              <a:lnSpc>
                <a:spcPct val="100000"/>
              </a:lnSpc>
            </a:pPr>
            <a:r>
              <a:rPr lang="en-US" sz="2856" dirty="0"/>
              <a:t>Clustered Indexes may outperform CCI when very few rows need to be retrieved quickly.</a:t>
            </a:r>
          </a:p>
          <a:p>
            <a:pPr lvl="1">
              <a:lnSpc>
                <a:spcPct val="100000"/>
              </a:lnSpc>
            </a:pPr>
            <a:r>
              <a:rPr lang="en-US" sz="2448" dirty="0"/>
              <a:t>Add non-clustered indexes to improve performance for less selective queries. </a:t>
            </a:r>
          </a:p>
          <a:p>
            <a:pPr lvl="1">
              <a:lnSpc>
                <a:spcPct val="100000"/>
              </a:lnSpc>
            </a:pPr>
            <a:r>
              <a:rPr lang="en-US" sz="2448" dirty="0"/>
              <a:t>Each additional index added to a table increases storage space required and processing time during data loads.</a:t>
            </a:r>
          </a:p>
          <a:p>
            <a:pPr>
              <a:lnSpc>
                <a:spcPct val="100000"/>
              </a:lnSpc>
            </a:pPr>
            <a:r>
              <a:rPr lang="en-US" sz="2856" dirty="0"/>
              <a:t>Speed load performance by staging data in heap tables and temporary tables prior to running transformations.</a:t>
            </a:r>
          </a:p>
          <a:p>
            <a:endParaRPr lang="en-US" sz="4047" dirty="0"/>
          </a:p>
          <a:p>
            <a:pPr lvl="1"/>
            <a:r>
              <a:rPr lang="en-US" sz="204" dirty="0"/>
              <a:t>as</a:t>
            </a:r>
          </a:p>
          <a:p>
            <a:endParaRPr lang="en-US" sz="4080" dirty="0"/>
          </a:p>
          <a:p>
            <a:endParaRPr lang="en-US"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5481" y="295274"/>
            <a:ext cx="11887878" cy="553998"/>
          </a:xfrm>
        </p:spPr>
        <p:txBody>
          <a:bodyPr/>
          <a:lstStyle/>
          <a:p>
            <a:r>
              <a:rPr lang="en-US" dirty="0"/>
              <a:t>Preferred solution - Query</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95915" y="1464074"/>
            <a:ext cx="11239464" cy="3150221"/>
          </a:xfrm>
        </p:spPr>
        <p:txBody>
          <a:bodyPr/>
          <a:lstStyle/>
          <a:p>
            <a:pPr marL="246102" marR="72535" indent="-233797">
              <a:lnSpc>
                <a:spcPct val="90000"/>
              </a:lnSpc>
              <a:spcBef>
                <a:spcPts val="439"/>
              </a:spcBef>
              <a:buFont typeface="Arial"/>
              <a:buChar char="•"/>
              <a:tabLst>
                <a:tab pos="246750" algn="l"/>
              </a:tabLst>
            </a:pPr>
            <a:r>
              <a:rPr lang="en-US" spc="-5" dirty="0">
                <a:latin typeface="Calibri"/>
                <a:cs typeface="Calibri"/>
              </a:rPr>
              <a:t>Queries </a:t>
            </a:r>
            <a:r>
              <a:rPr lang="en-US" spc="-15" dirty="0">
                <a:latin typeface="Calibri"/>
                <a:cs typeface="Calibri"/>
              </a:rPr>
              <a:t>against </a:t>
            </a:r>
            <a:r>
              <a:rPr lang="en-US" spc="-10" dirty="0">
                <a:latin typeface="Calibri"/>
                <a:cs typeface="Calibri"/>
              </a:rPr>
              <a:t>tables </a:t>
            </a:r>
            <a:r>
              <a:rPr lang="en-US" dirty="0">
                <a:latin typeface="Calibri"/>
                <a:cs typeface="Calibri"/>
              </a:rPr>
              <a:t>with </a:t>
            </a:r>
            <a:r>
              <a:rPr lang="en-US" spc="-20" dirty="0">
                <a:latin typeface="Calibri"/>
                <a:cs typeface="Calibri"/>
              </a:rPr>
              <a:t>ordered </a:t>
            </a:r>
            <a:r>
              <a:rPr lang="en-US" spc="-20" dirty="0" err="1">
                <a:latin typeface="Calibri"/>
                <a:cs typeface="Calibri"/>
              </a:rPr>
              <a:t>columnstore</a:t>
            </a:r>
            <a:r>
              <a:rPr lang="en-US" spc="-20" dirty="0">
                <a:latin typeface="Calibri"/>
                <a:cs typeface="Calibri"/>
              </a:rPr>
              <a:t> </a:t>
            </a:r>
            <a:r>
              <a:rPr lang="en-US" spc="-10" dirty="0">
                <a:latin typeface="Calibri"/>
                <a:cs typeface="Calibri"/>
              </a:rPr>
              <a:t>segments can </a:t>
            </a:r>
            <a:r>
              <a:rPr lang="en-US" spc="-36" dirty="0">
                <a:latin typeface="Calibri"/>
                <a:cs typeface="Calibri"/>
              </a:rPr>
              <a:t>take  </a:t>
            </a:r>
            <a:r>
              <a:rPr lang="en-US" spc="-20" dirty="0">
                <a:latin typeface="Calibri"/>
                <a:cs typeface="Calibri"/>
              </a:rPr>
              <a:t>advantage </a:t>
            </a:r>
            <a:r>
              <a:rPr lang="en-US" spc="-5" dirty="0">
                <a:latin typeface="Calibri"/>
                <a:cs typeface="Calibri"/>
              </a:rPr>
              <a:t>of </a:t>
            </a:r>
            <a:r>
              <a:rPr lang="en-US" spc="-20" dirty="0">
                <a:latin typeface="Calibri"/>
                <a:cs typeface="Calibri"/>
              </a:rPr>
              <a:t>improved </a:t>
            </a:r>
            <a:r>
              <a:rPr lang="en-US" spc="-10" dirty="0">
                <a:latin typeface="Calibri"/>
                <a:cs typeface="Calibri"/>
              </a:rPr>
              <a:t>segment elimination </a:t>
            </a:r>
            <a:r>
              <a:rPr lang="en-US" spc="-20" dirty="0">
                <a:latin typeface="Calibri"/>
                <a:cs typeface="Calibri"/>
              </a:rPr>
              <a:t>to </a:t>
            </a:r>
            <a:r>
              <a:rPr lang="en-US" spc="-15" dirty="0">
                <a:latin typeface="Calibri"/>
                <a:cs typeface="Calibri"/>
              </a:rPr>
              <a:t>drastically </a:t>
            </a:r>
            <a:r>
              <a:rPr lang="en-US" spc="-10" dirty="0">
                <a:latin typeface="Calibri"/>
                <a:cs typeface="Calibri"/>
              </a:rPr>
              <a:t>reduce </a:t>
            </a:r>
            <a:r>
              <a:rPr lang="en-US" spc="-5" dirty="0">
                <a:latin typeface="Calibri"/>
                <a:cs typeface="Calibri"/>
              </a:rPr>
              <a:t>the  time </a:t>
            </a:r>
            <a:r>
              <a:rPr lang="en-US" spc="-10" dirty="0">
                <a:latin typeface="Calibri"/>
                <a:cs typeface="Calibri"/>
              </a:rPr>
              <a:t>needed </a:t>
            </a:r>
            <a:r>
              <a:rPr lang="en-US" spc="-20" dirty="0">
                <a:latin typeface="Calibri"/>
                <a:cs typeface="Calibri"/>
              </a:rPr>
              <a:t>to </a:t>
            </a:r>
            <a:r>
              <a:rPr lang="en-US" spc="-5" dirty="0">
                <a:latin typeface="Calibri"/>
                <a:cs typeface="Calibri"/>
              </a:rPr>
              <a:t>service a</a:t>
            </a:r>
            <a:r>
              <a:rPr lang="en-US" spc="51" dirty="0">
                <a:latin typeface="Calibri"/>
                <a:cs typeface="Calibri"/>
              </a:rPr>
              <a:t> </a:t>
            </a:r>
            <a:r>
              <a:rPr lang="en-US" spc="-41" dirty="0">
                <a:latin typeface="Calibri"/>
                <a:cs typeface="Calibri"/>
              </a:rPr>
              <a:t>query.</a:t>
            </a:r>
            <a:endParaRPr lang="en-US" dirty="0">
              <a:latin typeface="Calibri"/>
              <a:cs typeface="Calibri"/>
            </a:endParaRPr>
          </a:p>
          <a:p>
            <a:pPr>
              <a:spcBef>
                <a:spcPts val="10"/>
              </a:spcBef>
              <a:buFont typeface="Arial"/>
              <a:buChar char="•"/>
            </a:pPr>
            <a:endParaRPr lang="en-US" sz="4000" dirty="0">
              <a:latin typeface="Calibri"/>
              <a:cs typeface="Calibri"/>
            </a:endParaRPr>
          </a:p>
          <a:p>
            <a:pPr marL="246102" marR="5181" indent="-233797">
              <a:lnSpc>
                <a:spcPts val="3080"/>
              </a:lnSpc>
              <a:spcBef>
                <a:spcPts val="5"/>
              </a:spcBef>
              <a:buFont typeface="Arial"/>
              <a:buChar char="•"/>
              <a:tabLst>
                <a:tab pos="246750" algn="l"/>
              </a:tabLst>
            </a:pPr>
            <a:r>
              <a:rPr lang="en-US" spc="-20" dirty="0" err="1">
                <a:latin typeface="Calibri"/>
                <a:cs typeface="Calibri"/>
              </a:rPr>
              <a:t>Columnstore</a:t>
            </a:r>
            <a:r>
              <a:rPr lang="en-US" spc="-20" dirty="0">
                <a:latin typeface="Calibri"/>
                <a:cs typeface="Calibri"/>
              </a:rPr>
              <a:t> </a:t>
            </a:r>
            <a:r>
              <a:rPr lang="en-US" spc="-10" dirty="0">
                <a:latin typeface="Calibri"/>
                <a:cs typeface="Calibri"/>
              </a:rPr>
              <a:t>Segments </a:t>
            </a:r>
            <a:r>
              <a:rPr lang="en-US" spc="-15" dirty="0">
                <a:latin typeface="Calibri"/>
                <a:cs typeface="Calibri"/>
              </a:rPr>
              <a:t>are </a:t>
            </a:r>
            <a:r>
              <a:rPr lang="en-US" spc="-10" dirty="0">
                <a:latin typeface="Calibri"/>
                <a:cs typeface="Calibri"/>
              </a:rPr>
              <a:t>automatically </a:t>
            </a:r>
            <a:r>
              <a:rPr lang="en-US" spc="-15" dirty="0">
                <a:latin typeface="Calibri"/>
                <a:cs typeface="Calibri"/>
              </a:rPr>
              <a:t>updated </a:t>
            </a:r>
            <a:r>
              <a:rPr lang="en-US" spc="-5" dirty="0">
                <a:latin typeface="Calibri"/>
                <a:cs typeface="Calibri"/>
              </a:rPr>
              <a:t>as </a:t>
            </a:r>
            <a:r>
              <a:rPr lang="en-US" spc="-20" dirty="0">
                <a:latin typeface="Calibri"/>
                <a:cs typeface="Calibri"/>
              </a:rPr>
              <a:t>data </a:t>
            </a:r>
            <a:r>
              <a:rPr lang="en-US" spc="-5" dirty="0">
                <a:latin typeface="Calibri"/>
                <a:cs typeface="Calibri"/>
              </a:rPr>
              <a:t>is inserted,  </a:t>
            </a:r>
            <a:r>
              <a:rPr lang="en-US" spc="-15" dirty="0">
                <a:latin typeface="Calibri"/>
                <a:cs typeface="Calibri"/>
              </a:rPr>
              <a:t>updated, </a:t>
            </a:r>
            <a:r>
              <a:rPr lang="en-US" spc="-5" dirty="0">
                <a:latin typeface="Calibri"/>
                <a:cs typeface="Calibri"/>
              </a:rPr>
              <a:t>or </a:t>
            </a:r>
            <a:r>
              <a:rPr lang="en-US" spc="-15" dirty="0">
                <a:latin typeface="Calibri"/>
                <a:cs typeface="Calibri"/>
              </a:rPr>
              <a:t>deleted </a:t>
            </a:r>
            <a:r>
              <a:rPr lang="en-US" spc="-5" dirty="0">
                <a:latin typeface="Calibri"/>
                <a:cs typeface="Calibri"/>
              </a:rPr>
              <a:t>in </a:t>
            </a:r>
            <a:r>
              <a:rPr lang="en-US" spc="-20" dirty="0">
                <a:latin typeface="Calibri"/>
                <a:cs typeface="Calibri"/>
              </a:rPr>
              <a:t>data </a:t>
            </a:r>
            <a:r>
              <a:rPr lang="en-US" spc="-15" dirty="0">
                <a:latin typeface="Calibri"/>
                <a:cs typeface="Calibri"/>
              </a:rPr>
              <a:t>warehouse</a:t>
            </a:r>
            <a:r>
              <a:rPr lang="en-US" spc="107" dirty="0">
                <a:latin typeface="Calibri"/>
                <a:cs typeface="Calibri"/>
              </a:rPr>
              <a:t> </a:t>
            </a:r>
            <a:r>
              <a:rPr lang="en-US" spc="-10" dirty="0">
                <a:latin typeface="Calibri"/>
                <a:cs typeface="Calibri"/>
              </a:rPr>
              <a:t>tables.</a:t>
            </a:r>
            <a:endParaRPr lang="en-US" dirty="0">
              <a:latin typeface="Calibri"/>
              <a:cs typeface="Calibri"/>
            </a:endParaRPr>
          </a:p>
          <a:p>
            <a:endParaRPr lang="en-US" dirty="0"/>
          </a:p>
        </p:txBody>
      </p:sp>
    </p:spTree>
    <p:extLst>
      <p:ext uri="{BB962C8B-B14F-4D97-AF65-F5344CB8AC3E}">
        <p14:creationId xmlns:p14="http://schemas.microsoft.com/office/powerpoint/2010/main" val="34323603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95915" y="1464074"/>
            <a:ext cx="11239464" cy="2728824"/>
          </a:xfrm>
        </p:spPr>
        <p:txBody>
          <a:bodyPr/>
          <a:lstStyle/>
          <a:p>
            <a:pPr marL="246102" marR="749315" indent="-233797">
              <a:lnSpc>
                <a:spcPts val="3090"/>
              </a:lnSpc>
              <a:spcBef>
                <a:spcPts val="479"/>
              </a:spcBef>
              <a:buFont typeface="Arial"/>
              <a:buChar char="•"/>
              <a:tabLst>
                <a:tab pos="246750" algn="l"/>
              </a:tabLst>
            </a:pPr>
            <a:r>
              <a:rPr lang="en-US" spc="-15" dirty="0">
                <a:latin typeface="Calibri"/>
                <a:cs typeface="Calibri"/>
              </a:rPr>
              <a:t>Start </a:t>
            </a:r>
            <a:r>
              <a:rPr lang="en-US" spc="-5" dirty="0">
                <a:latin typeface="Calibri"/>
                <a:cs typeface="Calibri"/>
              </a:rPr>
              <a:t>without </a:t>
            </a:r>
            <a:r>
              <a:rPr lang="en-US" spc="-20" dirty="0">
                <a:latin typeface="Calibri"/>
                <a:cs typeface="Calibri"/>
              </a:rPr>
              <a:t>indexes. </a:t>
            </a:r>
            <a:r>
              <a:rPr lang="en-US" spc="-10" dirty="0">
                <a:latin typeface="Calibri"/>
                <a:cs typeface="Calibri"/>
              </a:rPr>
              <a:t>The overhead </a:t>
            </a:r>
            <a:r>
              <a:rPr lang="en-US" spc="-5" dirty="0">
                <a:latin typeface="Calibri"/>
                <a:cs typeface="Calibri"/>
              </a:rPr>
              <a:t>of </a:t>
            </a:r>
            <a:r>
              <a:rPr lang="en-US" spc="-10" dirty="0">
                <a:latin typeface="Calibri"/>
                <a:cs typeface="Calibri"/>
              </a:rPr>
              <a:t>maintaining </a:t>
            </a:r>
            <a:r>
              <a:rPr lang="en-US" spc="-5" dirty="0">
                <a:latin typeface="Calibri"/>
                <a:cs typeface="Calibri"/>
              </a:rPr>
              <a:t>them </a:t>
            </a:r>
            <a:r>
              <a:rPr lang="en-US" spc="-10" dirty="0">
                <a:latin typeface="Calibri"/>
                <a:cs typeface="Calibri"/>
              </a:rPr>
              <a:t>can be  </a:t>
            </a:r>
            <a:r>
              <a:rPr lang="en-US" spc="-15" dirty="0">
                <a:latin typeface="Calibri"/>
                <a:cs typeface="Calibri"/>
              </a:rPr>
              <a:t>greater </a:t>
            </a:r>
            <a:r>
              <a:rPr lang="en-US" spc="-5" dirty="0">
                <a:latin typeface="Calibri"/>
                <a:cs typeface="Calibri"/>
              </a:rPr>
              <a:t>than their</a:t>
            </a:r>
            <a:r>
              <a:rPr lang="en-US" spc="15" dirty="0">
                <a:latin typeface="Calibri"/>
                <a:cs typeface="Calibri"/>
              </a:rPr>
              <a:t> </a:t>
            </a:r>
            <a:r>
              <a:rPr lang="en-US" spc="-10" dirty="0">
                <a:latin typeface="Calibri"/>
                <a:cs typeface="Calibri"/>
              </a:rPr>
              <a:t>value.</a:t>
            </a:r>
            <a:endParaRPr lang="en-US" dirty="0">
              <a:latin typeface="Calibri"/>
              <a:cs typeface="Calibri"/>
            </a:endParaRPr>
          </a:p>
          <a:p>
            <a:pPr>
              <a:buFont typeface="Arial"/>
              <a:buChar char="•"/>
            </a:pPr>
            <a:endParaRPr lang="en-US" sz="3200" dirty="0">
              <a:latin typeface="Calibri"/>
              <a:cs typeface="Calibri"/>
            </a:endParaRPr>
          </a:p>
          <a:p>
            <a:pPr marL="246102" marR="5181" indent="-233797">
              <a:lnSpc>
                <a:spcPts val="3080"/>
              </a:lnSpc>
              <a:spcBef>
                <a:spcPts val="5"/>
              </a:spcBef>
              <a:buFont typeface="Arial"/>
              <a:buChar char="•"/>
              <a:tabLst>
                <a:tab pos="246750" algn="l"/>
              </a:tabLst>
            </a:pPr>
            <a:r>
              <a:rPr lang="en-US" spc="-5" dirty="0">
                <a:latin typeface="Calibri"/>
                <a:cs typeface="Calibri"/>
              </a:rPr>
              <a:t>A </a:t>
            </a:r>
            <a:r>
              <a:rPr lang="en-US" spc="-15" dirty="0">
                <a:latin typeface="Calibri"/>
                <a:cs typeface="Calibri"/>
              </a:rPr>
              <a:t>primary-key non-clustered </a:t>
            </a:r>
            <a:r>
              <a:rPr lang="en-US" spc="-20" dirty="0">
                <a:latin typeface="Calibri"/>
                <a:cs typeface="Calibri"/>
              </a:rPr>
              <a:t>index may improve </a:t>
            </a:r>
            <a:r>
              <a:rPr lang="en-US" spc="-15" dirty="0">
                <a:latin typeface="Calibri"/>
                <a:cs typeface="Calibri"/>
              </a:rPr>
              <a:t>performance </a:t>
            </a:r>
            <a:r>
              <a:rPr lang="en-US" spc="-5" dirty="0">
                <a:latin typeface="Calibri"/>
                <a:cs typeface="Calibri"/>
              </a:rPr>
              <a:t>of </a:t>
            </a:r>
            <a:r>
              <a:rPr lang="en-US" spc="-10" dirty="0">
                <a:latin typeface="Calibri"/>
                <a:cs typeface="Calibri"/>
              </a:rPr>
              <a:t>joins  </a:t>
            </a:r>
            <a:r>
              <a:rPr lang="en-US" spc="-5" dirty="0">
                <a:latin typeface="Calibri"/>
                <a:cs typeface="Calibri"/>
              </a:rPr>
              <a:t>when </a:t>
            </a:r>
            <a:r>
              <a:rPr lang="en-US" spc="-20" dirty="0">
                <a:latin typeface="Calibri"/>
                <a:cs typeface="Calibri"/>
              </a:rPr>
              <a:t>fact </a:t>
            </a:r>
            <a:r>
              <a:rPr lang="en-US" spc="-10" dirty="0">
                <a:latin typeface="Calibri"/>
                <a:cs typeface="Calibri"/>
              </a:rPr>
              <a:t>tables </a:t>
            </a:r>
            <a:r>
              <a:rPr lang="en-US" spc="-15" dirty="0">
                <a:latin typeface="Calibri"/>
                <a:cs typeface="Calibri"/>
              </a:rPr>
              <a:t>are </a:t>
            </a:r>
            <a:r>
              <a:rPr lang="en-US" spc="-5" dirty="0">
                <a:latin typeface="Calibri"/>
                <a:cs typeface="Calibri"/>
              </a:rPr>
              <a:t>joined </a:t>
            </a:r>
            <a:r>
              <a:rPr lang="en-US" spc="-20" dirty="0">
                <a:latin typeface="Calibri"/>
                <a:cs typeface="Calibri"/>
              </a:rPr>
              <a:t>to </a:t>
            </a:r>
            <a:r>
              <a:rPr lang="en-US" spc="-10" dirty="0">
                <a:latin typeface="Calibri"/>
                <a:cs typeface="Calibri"/>
              </a:rPr>
              <a:t>very </a:t>
            </a:r>
            <a:r>
              <a:rPr lang="en-US" spc="-15" dirty="0">
                <a:latin typeface="Calibri"/>
                <a:cs typeface="Calibri"/>
              </a:rPr>
              <a:t>large </a:t>
            </a:r>
            <a:r>
              <a:rPr lang="en-US" spc="-10" dirty="0">
                <a:latin typeface="Calibri"/>
                <a:cs typeface="Calibri"/>
              </a:rPr>
              <a:t>(billion+)</a:t>
            </a:r>
            <a:r>
              <a:rPr lang="en-US" spc="143" dirty="0">
                <a:latin typeface="Calibri"/>
                <a:cs typeface="Calibri"/>
              </a:rPr>
              <a:t> </a:t>
            </a:r>
            <a:r>
              <a:rPr lang="en-US" spc="-10" dirty="0">
                <a:latin typeface="Calibri"/>
                <a:cs typeface="Calibri"/>
              </a:rPr>
              <a:t>dimensions</a:t>
            </a:r>
            <a:endParaRPr lang="en-US" dirty="0">
              <a:latin typeface="Calibri"/>
              <a:cs typeface="Calibri"/>
            </a:endParaRPr>
          </a:p>
          <a:p>
            <a:endParaRPr lang="en-US"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DW Optimization Part 2</a:t>
            </a:r>
          </a:p>
        </p:txBody>
      </p:sp>
      <p:sp>
        <p:nvSpPr>
          <p:cNvPr id="2" name="Text Placeholder 1"/>
          <p:cNvSpPr>
            <a:spLocks noGrp="1"/>
          </p:cNvSpPr>
          <p:nvPr>
            <p:ph type="body" sz="quarter" idx="12"/>
          </p:nvPr>
        </p:nvSpPr>
        <p:spPr>
          <a:xfrm>
            <a:off x="595914" y="4041282"/>
            <a:ext cx="5186010" cy="615553"/>
          </a:xfrm>
        </p:spPr>
        <p:txBody>
          <a:bodyPr/>
          <a:lstStyle/>
          <a:p>
            <a:r>
              <a:rPr lang="en-US"/>
              <a:t>CSA13P</a:t>
            </a:r>
            <a:endParaRPr lang="en-US" dirty="0"/>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693319"/>
          </a:xfrm>
        </p:spPr>
        <p:txBody>
          <a:bodyPr/>
          <a:lstStyle/>
          <a:p>
            <a:r>
              <a:rPr lang="en-US" sz="2000" dirty="0"/>
              <a:t>Data skew</a:t>
            </a:r>
            <a:br>
              <a:rPr lang="en-US" sz="2000" dirty="0"/>
            </a:br>
            <a:r>
              <a:rPr lang="en-US" sz="2000" dirty="0"/>
              <a:t>Data movement</a:t>
            </a:r>
            <a:br>
              <a:rPr lang="en-US" sz="2000" dirty="0"/>
            </a:br>
            <a:r>
              <a:rPr lang="en-US" sz="2000" dirty="0"/>
              <a:t>Indexing for performance - overview</a:t>
            </a:r>
            <a:br>
              <a:rPr lang="en-US" sz="2000" dirty="0"/>
            </a:br>
            <a:r>
              <a:rPr lang="en-US" sz="2000" dirty="0"/>
              <a:t>Indexing for performance - CCI best practices (Ordered CCI)</a:t>
            </a:r>
            <a:br>
              <a:rPr lang="en-US" sz="2000" dirty="0"/>
            </a:br>
            <a:r>
              <a:rPr lang="en-US" sz="2000" dirty="0" err="1"/>
              <a:t>Resultset</a:t>
            </a:r>
            <a:r>
              <a:rPr lang="en-US" sz="2000" dirty="0"/>
              <a:t> caching</a:t>
            </a:r>
            <a:br>
              <a:rPr lang="en-US" sz="2000" dirty="0"/>
            </a:br>
            <a:r>
              <a:rPr lang="en-US" sz="2000" dirty="0"/>
              <a:t>Materialized (indexed) views</a:t>
            </a:r>
            <a:br>
              <a:rPr lang="en-US" sz="2000" dirty="0"/>
            </a:br>
            <a:br>
              <a:rPr lang="en-US" sz="2000" dirty="0"/>
            </a:br>
            <a:r>
              <a:rPr lang="en-US" sz="2000" dirty="0"/>
              <a:t>DEMO: Materialized view showing matching in the query plan- run query, create MV, run same query again (not using MV) and show query plan using the MV automatically</a:t>
            </a:r>
            <a:br>
              <a:rPr lang="en-US" sz="2000" dirty="0"/>
            </a:br>
            <a:br>
              <a:rPr lang="en-US" sz="2000" dirty="0"/>
            </a:br>
            <a:r>
              <a:rPr lang="en-US" sz="2000" dirty="0"/>
              <a:t>CTAS vs Ins/Del/</a:t>
            </a:r>
            <a:r>
              <a:rPr lang="en-US" sz="2000" dirty="0" err="1"/>
              <a:t>Upd</a:t>
            </a:r>
            <a:r>
              <a:rPr lang="en-US" sz="2000" dirty="0"/>
              <a:t>/</a:t>
            </a:r>
            <a:r>
              <a:rPr lang="en-US" sz="2000" dirty="0" err="1"/>
              <a:t>Mrg</a:t>
            </a:r>
            <a:br>
              <a:rPr lang="en-US" sz="2000" dirty="0"/>
            </a:br>
            <a:r>
              <a:rPr lang="en-US" sz="2000" dirty="0"/>
              <a:t>Perf anti-patterns (indexes, partitions, views, </a:t>
            </a:r>
            <a:r>
              <a:rPr lang="en-US" sz="2000" dirty="0" err="1"/>
              <a:t>udf's</a:t>
            </a:r>
            <a:r>
              <a:rPr lang="en-US" sz="2000" dirty="0"/>
              <a:t>)</a:t>
            </a:r>
            <a:r>
              <a:rPr lang="en-US" sz="1600" dirty="0"/>
              <a:t> </a:t>
            </a:r>
          </a:p>
        </p:txBody>
      </p:sp>
    </p:spTree>
    <p:extLst>
      <p:ext uri="{BB962C8B-B14F-4D97-AF65-F5344CB8AC3E}">
        <p14:creationId xmlns:p14="http://schemas.microsoft.com/office/powerpoint/2010/main" val="1855991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First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Third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Fifth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6</a:t>
            </a:r>
            <a:r>
              <a:rPr lang="en-US" b="1" dirty="0"/>
              <a:t>  Sixth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3116" y="1173665"/>
            <a:ext cx="11885514" cy="5361724"/>
          </a:xfrm>
        </p:spPr>
        <p:txBody>
          <a:bodyPr/>
          <a:lstStyle/>
          <a:p>
            <a:pPr>
              <a:lnSpc>
                <a:spcPct val="100000"/>
              </a:lnSpc>
            </a:pPr>
            <a:r>
              <a:rPr lang="en-US" sz="2856" dirty="0"/>
              <a:t>Query JSON using Azure Synapse SQL in conjunction with T-SQL OPENJSON, JSON_VALUE, and JSON_Query statements. </a:t>
            </a:r>
          </a:p>
          <a:p>
            <a:pPr>
              <a:lnSpc>
                <a:spcPct val="100000"/>
              </a:lnSpc>
            </a:pPr>
            <a:r>
              <a:rPr lang="en-US" sz="2856" dirty="0"/>
              <a:t>Modify JSON data during UPDATE using the JSON_MODIFY statement.</a:t>
            </a:r>
          </a:p>
          <a:p>
            <a:pPr>
              <a:lnSpc>
                <a:spcPct val="100000"/>
              </a:lnSpc>
            </a:pPr>
            <a:r>
              <a:rPr lang="en-US" sz="2856" dirty="0"/>
              <a:t>Use APPROXIMATE_COUNT_DISTINCT for better count query performance- results within average 2% accuracy of the true count.</a:t>
            </a:r>
          </a:p>
          <a:p>
            <a:pPr>
              <a:lnSpc>
                <a:spcPct val="100000"/>
              </a:lnSpc>
            </a:pPr>
            <a:r>
              <a:rPr lang="en-US" sz="2856" dirty="0"/>
              <a:t>Use result-set caching to improve query performance when the same queries are executed repeatedly against mainly static data. </a:t>
            </a:r>
          </a:p>
          <a:p>
            <a:pPr>
              <a:lnSpc>
                <a:spcPct val="100000"/>
              </a:lnSpc>
            </a:pPr>
            <a:r>
              <a:rPr lang="en-US" sz="2856" dirty="0"/>
              <a:t>Result-set cache is invalidated and refreshed when underlying table data changes or the query code changes</a:t>
            </a:r>
          </a:p>
          <a:p>
            <a:pPr>
              <a:lnSpc>
                <a:spcPct val="100000"/>
              </a:lnSpc>
            </a:pPr>
            <a:r>
              <a:rPr lang="en-US" sz="2856" dirty="0"/>
              <a:t>Result-set cache persists when SQL Pool is paused and resumed.</a:t>
            </a:r>
          </a:p>
          <a:p>
            <a:endParaRPr lang="en-US" sz="2856"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5481" y="295274"/>
            <a:ext cx="11887878" cy="553998"/>
          </a:xfrm>
        </p:spPr>
        <p:txBody>
          <a:bodyPr/>
          <a:lstStyle/>
          <a:p>
            <a:r>
              <a:rPr lang="en-US" dirty="0"/>
              <a:t>Preferred solution – Query - 3</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Result Set Cache</a:t>
            </a:r>
          </a:p>
        </p:txBody>
      </p:sp>
      <p:sp>
        <p:nvSpPr>
          <p:cNvPr id="8" name="Text Placeholder 7">
            <a:extLst>
              <a:ext uri="{FF2B5EF4-FFF2-40B4-BE49-F238E27FC236}">
                <a16:creationId xmlns:a16="http://schemas.microsoft.com/office/drawing/2014/main" id="{95853AD9-9C55-4C41-A047-8EDB2D23A339}"/>
              </a:ext>
            </a:extLst>
          </p:cNvPr>
          <p:cNvSpPr>
            <a:spLocks noGrp="1"/>
          </p:cNvSpPr>
          <p:nvPr>
            <p:ph type="body" sz="quarter" idx="10"/>
          </p:nvPr>
        </p:nvSpPr>
        <p:spPr>
          <a:xfrm>
            <a:off x="595915" y="1464074"/>
            <a:ext cx="11239464" cy="4332661"/>
          </a:xfrm>
        </p:spPr>
        <p:txBody>
          <a:bodyPr/>
          <a:lstStyle/>
          <a:p>
            <a:pPr marL="246102" marR="293379" indent="-233797" algn="just">
              <a:lnSpc>
                <a:spcPct val="90000"/>
              </a:lnSpc>
              <a:spcBef>
                <a:spcPts val="439"/>
              </a:spcBef>
              <a:buFont typeface="Arial"/>
              <a:buChar char="•"/>
              <a:tabLst>
                <a:tab pos="246750" algn="l"/>
              </a:tabLst>
            </a:pPr>
            <a:r>
              <a:rPr lang="en-US" spc="-10" dirty="0">
                <a:latin typeface="Calibri"/>
                <a:cs typeface="Calibri"/>
              </a:rPr>
              <a:t>Cache </a:t>
            </a:r>
            <a:r>
              <a:rPr lang="en-US" spc="-5" dirty="0">
                <a:latin typeface="Calibri"/>
                <a:cs typeface="Calibri"/>
              </a:rPr>
              <a:t>the </a:t>
            </a:r>
            <a:r>
              <a:rPr lang="en-US" spc="-10" dirty="0">
                <a:latin typeface="Calibri"/>
                <a:cs typeface="Calibri"/>
              </a:rPr>
              <a:t>results </a:t>
            </a:r>
            <a:r>
              <a:rPr lang="en-US" spc="-5" dirty="0">
                <a:latin typeface="Calibri"/>
                <a:cs typeface="Calibri"/>
              </a:rPr>
              <a:t>of a </a:t>
            </a:r>
            <a:r>
              <a:rPr lang="en-US" spc="-10" dirty="0">
                <a:latin typeface="Calibri"/>
                <a:cs typeface="Calibri"/>
              </a:rPr>
              <a:t>query </a:t>
            </a:r>
            <a:r>
              <a:rPr lang="en-US" spc="-5" dirty="0">
                <a:latin typeface="Calibri"/>
                <a:cs typeface="Calibri"/>
              </a:rPr>
              <a:t>in </a:t>
            </a:r>
            <a:r>
              <a:rPr lang="en-US" spc="-20" dirty="0">
                <a:latin typeface="Calibri"/>
                <a:cs typeface="Calibri"/>
              </a:rPr>
              <a:t>DW </a:t>
            </a:r>
            <a:r>
              <a:rPr lang="en-US" spc="-25" dirty="0">
                <a:latin typeface="Calibri"/>
                <a:cs typeface="Calibri"/>
              </a:rPr>
              <a:t>storage. </a:t>
            </a:r>
            <a:r>
              <a:rPr lang="en-US" spc="-5" dirty="0">
                <a:latin typeface="Calibri"/>
                <a:cs typeface="Calibri"/>
              </a:rPr>
              <a:t>This enables </a:t>
            </a:r>
            <a:r>
              <a:rPr lang="en-US" spc="-20" dirty="0">
                <a:latin typeface="Calibri"/>
                <a:cs typeface="Calibri"/>
              </a:rPr>
              <a:t>interactive  </a:t>
            </a:r>
            <a:r>
              <a:rPr lang="en-US" spc="-10" dirty="0">
                <a:latin typeface="Calibri"/>
                <a:cs typeface="Calibri"/>
              </a:rPr>
              <a:t>response </a:t>
            </a:r>
            <a:r>
              <a:rPr lang="en-US" spc="-5" dirty="0">
                <a:latin typeface="Calibri"/>
                <a:cs typeface="Calibri"/>
              </a:rPr>
              <a:t>times </a:t>
            </a:r>
            <a:r>
              <a:rPr lang="en-US" spc="-25" dirty="0">
                <a:latin typeface="Calibri"/>
                <a:cs typeface="Calibri"/>
              </a:rPr>
              <a:t>for </a:t>
            </a:r>
            <a:r>
              <a:rPr lang="en-US" spc="-15" dirty="0">
                <a:latin typeface="Calibri"/>
                <a:cs typeface="Calibri"/>
              </a:rPr>
              <a:t>repetitive </a:t>
            </a:r>
            <a:r>
              <a:rPr lang="en-US" spc="-10" dirty="0">
                <a:latin typeface="Calibri"/>
                <a:cs typeface="Calibri"/>
              </a:rPr>
              <a:t>queries </a:t>
            </a:r>
            <a:r>
              <a:rPr lang="en-US" spc="-15" dirty="0">
                <a:latin typeface="Calibri"/>
                <a:cs typeface="Calibri"/>
              </a:rPr>
              <a:t>against </a:t>
            </a:r>
            <a:r>
              <a:rPr lang="en-US" spc="-10" dirty="0">
                <a:latin typeface="Calibri"/>
                <a:cs typeface="Calibri"/>
              </a:rPr>
              <a:t>tables </a:t>
            </a:r>
            <a:r>
              <a:rPr lang="en-US" dirty="0">
                <a:latin typeface="Calibri"/>
                <a:cs typeface="Calibri"/>
              </a:rPr>
              <a:t>with </a:t>
            </a:r>
            <a:r>
              <a:rPr lang="en-US" spc="-15" dirty="0">
                <a:latin typeface="Calibri"/>
                <a:cs typeface="Calibri"/>
              </a:rPr>
              <a:t>infrequent  </a:t>
            </a:r>
            <a:r>
              <a:rPr lang="en-US" spc="-20" dirty="0">
                <a:latin typeface="Calibri"/>
                <a:cs typeface="Calibri"/>
              </a:rPr>
              <a:t>data</a:t>
            </a:r>
            <a:r>
              <a:rPr lang="en-US" spc="-5" dirty="0">
                <a:latin typeface="Calibri"/>
                <a:cs typeface="Calibri"/>
              </a:rPr>
              <a:t> changes.</a:t>
            </a:r>
            <a:endParaRPr lang="en-US" dirty="0">
              <a:latin typeface="Calibri"/>
              <a:cs typeface="Calibri"/>
            </a:endParaRPr>
          </a:p>
          <a:p>
            <a:pPr marL="246102" marR="161261" indent="-233797">
              <a:lnSpc>
                <a:spcPts val="3080"/>
              </a:lnSpc>
              <a:spcBef>
                <a:spcPts val="663"/>
              </a:spcBef>
              <a:buFont typeface="Arial"/>
              <a:buChar char="•"/>
              <a:tabLst>
                <a:tab pos="246750" algn="l"/>
              </a:tabLst>
            </a:pPr>
            <a:r>
              <a:rPr lang="en-US" spc="-10" dirty="0">
                <a:latin typeface="Calibri"/>
                <a:cs typeface="Calibri"/>
              </a:rPr>
              <a:t>The result-set cache </a:t>
            </a:r>
            <a:r>
              <a:rPr lang="en-US" spc="-20" dirty="0">
                <a:latin typeface="Calibri"/>
                <a:cs typeface="Calibri"/>
              </a:rPr>
              <a:t>persists </a:t>
            </a:r>
            <a:r>
              <a:rPr lang="en-US" spc="-15" dirty="0">
                <a:latin typeface="Calibri"/>
                <a:cs typeface="Calibri"/>
              </a:rPr>
              <a:t>even </a:t>
            </a:r>
            <a:r>
              <a:rPr lang="en-US" spc="-5" dirty="0">
                <a:latin typeface="Calibri"/>
                <a:cs typeface="Calibri"/>
              </a:rPr>
              <a:t>if a </a:t>
            </a:r>
            <a:r>
              <a:rPr lang="en-US" spc="-25" dirty="0">
                <a:latin typeface="Calibri"/>
                <a:cs typeface="Calibri"/>
              </a:rPr>
              <a:t>data </a:t>
            </a:r>
            <a:r>
              <a:rPr lang="en-US" spc="-15" dirty="0">
                <a:latin typeface="Calibri"/>
                <a:cs typeface="Calibri"/>
              </a:rPr>
              <a:t>warehouse </a:t>
            </a:r>
            <a:r>
              <a:rPr lang="en-US" spc="-5" dirty="0">
                <a:latin typeface="Calibri"/>
                <a:cs typeface="Calibri"/>
              </a:rPr>
              <a:t>is </a:t>
            </a:r>
            <a:r>
              <a:rPr lang="en-US" spc="-10" dirty="0">
                <a:latin typeface="Calibri"/>
                <a:cs typeface="Calibri"/>
              </a:rPr>
              <a:t>paused </a:t>
            </a:r>
            <a:r>
              <a:rPr lang="en-US" spc="-5" dirty="0">
                <a:latin typeface="Calibri"/>
                <a:cs typeface="Calibri"/>
              </a:rPr>
              <a:t>and  </a:t>
            </a:r>
            <a:r>
              <a:rPr lang="en-US" spc="-10" dirty="0">
                <a:latin typeface="Calibri"/>
                <a:cs typeface="Calibri"/>
              </a:rPr>
              <a:t>resumed</a:t>
            </a:r>
            <a:r>
              <a:rPr lang="en-US" spc="5" dirty="0">
                <a:latin typeface="Calibri"/>
                <a:cs typeface="Calibri"/>
              </a:rPr>
              <a:t> </a:t>
            </a:r>
            <a:r>
              <a:rPr lang="en-US" spc="-61" dirty="0">
                <a:latin typeface="Calibri"/>
                <a:cs typeface="Calibri"/>
              </a:rPr>
              <a:t>later.</a:t>
            </a:r>
            <a:endParaRPr lang="en-US" dirty="0">
              <a:latin typeface="Calibri"/>
              <a:cs typeface="Calibri"/>
            </a:endParaRPr>
          </a:p>
          <a:p>
            <a:pPr marL="246102" marR="85488" indent="-233797">
              <a:lnSpc>
                <a:spcPts val="3080"/>
              </a:lnSpc>
              <a:spcBef>
                <a:spcPts val="622"/>
              </a:spcBef>
              <a:buFont typeface="Arial"/>
              <a:buChar char="•"/>
              <a:tabLst>
                <a:tab pos="246750" algn="l"/>
              </a:tabLst>
            </a:pPr>
            <a:r>
              <a:rPr lang="en-US" spc="-5" dirty="0">
                <a:latin typeface="Calibri"/>
                <a:cs typeface="Calibri"/>
              </a:rPr>
              <a:t>Query </a:t>
            </a:r>
            <a:r>
              <a:rPr lang="en-US" spc="-10" dirty="0">
                <a:latin typeface="Calibri"/>
                <a:cs typeface="Calibri"/>
              </a:rPr>
              <a:t>cache </a:t>
            </a:r>
            <a:r>
              <a:rPr lang="en-US" spc="-5" dirty="0">
                <a:latin typeface="Calibri"/>
                <a:cs typeface="Calibri"/>
              </a:rPr>
              <a:t>is </a:t>
            </a:r>
            <a:r>
              <a:rPr lang="en-US" spc="-20" dirty="0">
                <a:latin typeface="Calibri"/>
                <a:cs typeface="Calibri"/>
              </a:rPr>
              <a:t>invalidated </a:t>
            </a:r>
            <a:r>
              <a:rPr lang="en-US" spc="-5" dirty="0">
                <a:latin typeface="Calibri"/>
                <a:cs typeface="Calibri"/>
              </a:rPr>
              <a:t>and </a:t>
            </a:r>
            <a:r>
              <a:rPr lang="en-US" spc="-15" dirty="0">
                <a:latin typeface="Calibri"/>
                <a:cs typeface="Calibri"/>
              </a:rPr>
              <a:t>refreshed </a:t>
            </a:r>
            <a:r>
              <a:rPr lang="en-US" spc="-5" dirty="0">
                <a:latin typeface="Calibri"/>
                <a:cs typeface="Calibri"/>
              </a:rPr>
              <a:t>when </a:t>
            </a:r>
            <a:r>
              <a:rPr lang="en-US" spc="-10" dirty="0">
                <a:latin typeface="Calibri"/>
                <a:cs typeface="Calibri"/>
              </a:rPr>
              <a:t>underlying table </a:t>
            </a:r>
            <a:r>
              <a:rPr lang="en-US" spc="-25" dirty="0">
                <a:latin typeface="Calibri"/>
                <a:cs typeface="Calibri"/>
              </a:rPr>
              <a:t>data  </a:t>
            </a:r>
            <a:r>
              <a:rPr lang="en-US" spc="-5" dirty="0">
                <a:latin typeface="Calibri"/>
                <a:cs typeface="Calibri"/>
              </a:rPr>
              <a:t>or </a:t>
            </a:r>
            <a:r>
              <a:rPr lang="en-US" spc="-10" dirty="0">
                <a:latin typeface="Calibri"/>
                <a:cs typeface="Calibri"/>
              </a:rPr>
              <a:t>query code</a:t>
            </a:r>
            <a:r>
              <a:rPr lang="en-US" spc="25" dirty="0">
                <a:latin typeface="Calibri"/>
                <a:cs typeface="Calibri"/>
              </a:rPr>
              <a:t> </a:t>
            </a:r>
            <a:r>
              <a:rPr lang="en-US" spc="-5" dirty="0">
                <a:latin typeface="Calibri"/>
                <a:cs typeface="Calibri"/>
              </a:rPr>
              <a:t>changes.</a:t>
            </a:r>
            <a:endParaRPr lang="en-US" dirty="0">
              <a:latin typeface="Calibri"/>
              <a:cs typeface="Calibri"/>
            </a:endParaRPr>
          </a:p>
          <a:p>
            <a:pPr marL="246102" marR="5181" indent="-233797">
              <a:lnSpc>
                <a:spcPts val="3090"/>
              </a:lnSpc>
              <a:spcBef>
                <a:spcPts val="612"/>
              </a:spcBef>
              <a:buFont typeface="Arial"/>
              <a:buChar char="•"/>
              <a:tabLst>
                <a:tab pos="246750" algn="l"/>
              </a:tabLst>
            </a:pPr>
            <a:r>
              <a:rPr lang="en-US" spc="-10" dirty="0">
                <a:latin typeface="Calibri"/>
                <a:cs typeface="Calibri"/>
              </a:rPr>
              <a:t>Result </a:t>
            </a:r>
            <a:r>
              <a:rPr lang="en-US" spc="-5" dirty="0">
                <a:latin typeface="Calibri"/>
                <a:cs typeface="Calibri"/>
              </a:rPr>
              <a:t>cache is </a:t>
            </a:r>
            <a:r>
              <a:rPr lang="en-US" spc="-10" dirty="0">
                <a:latin typeface="Calibri"/>
                <a:cs typeface="Calibri"/>
              </a:rPr>
              <a:t>evicted regularly </a:t>
            </a:r>
            <a:r>
              <a:rPr lang="en-US" spc="-5" dirty="0">
                <a:latin typeface="Calibri"/>
                <a:cs typeface="Calibri"/>
              </a:rPr>
              <a:t>based on a </a:t>
            </a:r>
            <a:r>
              <a:rPr lang="en-US" spc="-15" dirty="0">
                <a:latin typeface="Calibri"/>
                <a:cs typeface="Calibri"/>
              </a:rPr>
              <a:t>time-aware </a:t>
            </a:r>
            <a:r>
              <a:rPr lang="en-US" spc="-10" dirty="0">
                <a:latin typeface="Calibri"/>
                <a:cs typeface="Calibri"/>
              </a:rPr>
              <a:t>least </a:t>
            </a:r>
            <a:r>
              <a:rPr lang="en-US" spc="-15" dirty="0">
                <a:latin typeface="Calibri"/>
                <a:cs typeface="Calibri"/>
              </a:rPr>
              <a:t>recently  </a:t>
            </a:r>
            <a:r>
              <a:rPr lang="en-US" spc="-10" dirty="0">
                <a:latin typeface="Calibri"/>
                <a:cs typeface="Calibri"/>
              </a:rPr>
              <a:t>used algorithm</a:t>
            </a:r>
            <a:r>
              <a:rPr lang="en-US" spc="31" dirty="0">
                <a:latin typeface="Calibri"/>
                <a:cs typeface="Calibri"/>
              </a:rPr>
              <a:t> </a:t>
            </a:r>
            <a:r>
              <a:rPr lang="en-US" spc="-5" dirty="0">
                <a:latin typeface="Calibri"/>
                <a:cs typeface="Calibri"/>
              </a:rPr>
              <a:t>(TLRU).</a:t>
            </a:r>
            <a:endParaRPr lang="en-US" dirty="0">
              <a:latin typeface="Calibri"/>
              <a:cs typeface="Calibri"/>
            </a:endParaRPr>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48582" y="1142880"/>
            <a:ext cx="6257285" cy="5166671"/>
          </a:xfrm>
        </p:spPr>
        <p:txBody>
          <a:bodyPr/>
          <a:lstStyle/>
          <a:p>
            <a:r>
              <a:rPr lang="en-US" dirty="0">
                <a:solidFill>
                  <a:schemeClr val="tx2"/>
                </a:solidFill>
              </a:rPr>
              <a:t>Overview</a:t>
            </a:r>
          </a:p>
          <a:p>
            <a:pPr>
              <a:lnSpc>
                <a:spcPct val="100000"/>
              </a:lnSpc>
            </a:pPr>
            <a:r>
              <a:rPr lang="en-US" sz="1632" dirty="0">
                <a:latin typeface="+mn-lt"/>
              </a:rPr>
              <a:t>Cache the results of a query in SQL pool storage. This enables interactive response times for repetitive queries against tables with infrequent data changes.</a:t>
            </a:r>
          </a:p>
          <a:p>
            <a:pPr>
              <a:lnSpc>
                <a:spcPct val="100000"/>
              </a:lnSpc>
            </a:pPr>
            <a:r>
              <a:rPr lang="en-US" sz="1632" dirty="0">
                <a:latin typeface="+mn-lt"/>
              </a:rPr>
              <a:t>The result-set cache persists even if SQL pool is paused and resumed later. </a:t>
            </a:r>
          </a:p>
          <a:p>
            <a:pPr>
              <a:lnSpc>
                <a:spcPct val="100000"/>
              </a:lnSpc>
            </a:pPr>
            <a:r>
              <a:rPr lang="en-US" sz="1632" dirty="0">
                <a:latin typeface="+mn-lt"/>
              </a:rPr>
              <a:t>Query cache is invalidated and refreshed when underlying table data or query code changes.</a:t>
            </a:r>
          </a:p>
          <a:p>
            <a:pPr>
              <a:lnSpc>
                <a:spcPct val="100000"/>
              </a:lnSpc>
            </a:pPr>
            <a:r>
              <a:rPr lang="en-US" sz="1632" dirty="0">
                <a:latin typeface="+mn-lt"/>
              </a:rPr>
              <a:t>Result cache is evicted regularly based on a time-aware least recently used algorithm (TLRU). </a:t>
            </a:r>
          </a:p>
          <a:p>
            <a:pPr>
              <a:spcBef>
                <a:spcPts val="612"/>
              </a:spcBef>
            </a:pPr>
            <a:endParaRPr lang="en-US" sz="1632" dirty="0">
              <a:latin typeface="+mn-lt"/>
            </a:endParaRPr>
          </a:p>
          <a:p>
            <a:pPr>
              <a:spcBef>
                <a:spcPts val="612"/>
              </a:spcBef>
            </a:pPr>
            <a:r>
              <a:rPr lang="en-US" dirty="0">
                <a:solidFill>
                  <a:schemeClr val="tx2"/>
                </a:solidFill>
              </a:rPr>
              <a:t>Benefits</a:t>
            </a:r>
          </a:p>
          <a:p>
            <a:pPr>
              <a:lnSpc>
                <a:spcPct val="100000"/>
              </a:lnSpc>
            </a:pPr>
            <a:r>
              <a:rPr lang="en-US" sz="1632" dirty="0">
                <a:latin typeface="+mn-lt"/>
              </a:rPr>
              <a:t>Enhances performance when same result is requested repetitively</a:t>
            </a:r>
          </a:p>
          <a:p>
            <a:pPr>
              <a:lnSpc>
                <a:spcPct val="100000"/>
              </a:lnSpc>
            </a:pPr>
            <a:r>
              <a:rPr lang="en-US" sz="1632" dirty="0">
                <a:latin typeface="+mn-lt"/>
              </a:rPr>
              <a:t>Reduced load on server for repeated queries</a:t>
            </a:r>
          </a:p>
          <a:p>
            <a:pPr>
              <a:lnSpc>
                <a:spcPct val="100000"/>
              </a:lnSpc>
            </a:pPr>
            <a:r>
              <a:rPr lang="en-US" sz="1632" dirty="0">
                <a:latin typeface="+mn-lt"/>
              </a:rPr>
              <a:t>Offers monitoring of query execution with a result cache hit or miss</a:t>
            </a:r>
          </a:p>
          <a:p>
            <a:pPr>
              <a:spcBef>
                <a:spcPts val="612"/>
              </a:spcBef>
            </a:pPr>
            <a:endParaRPr lang="en-US" sz="1632" dirty="0">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000118" y="1142880"/>
            <a:ext cx="5256490" cy="4513280"/>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Turn on/off result-set caching for a database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Must be run on the MASTER database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ALTER DATABASE </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database_name</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SET RESULT_SET_CACHING</a:t>
            </a:r>
            <a:r>
              <a:rPr lang="en-US" sz="1224" kern="0" dirty="0">
                <a:solidFill>
                  <a:srgbClr val="000000"/>
                </a:solidFill>
                <a:latin typeface="Calibri" panose="020F0502020204030204" pitchFamily="34" charset="0"/>
                <a:cs typeface="Calibri" panose="020F0502020204030204" pitchFamily="34" charset="0"/>
              </a:rPr>
              <a:t> { ON | OFF }</a:t>
            </a:r>
          </a:p>
          <a:p>
            <a:pPr defTabSz="932597">
              <a:defRPr/>
            </a:pPr>
            <a:endParaRPr lang="en-US" sz="1224" kern="0" dirty="0">
              <a:solidFill>
                <a:srgbClr val="008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Run on target Azure Synapse Analytics</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SET RESULT_SET_CACHING </a:t>
            </a:r>
            <a:r>
              <a:rPr lang="en-US" sz="1224" kern="0" dirty="0">
                <a:solidFill>
                  <a:srgbClr val="000000"/>
                </a:solidFill>
                <a:latin typeface="Calibri" panose="020F0502020204030204" pitchFamily="34" charset="0"/>
                <a:cs typeface="Calibri" panose="020F0502020204030204" pitchFamily="34" charset="0"/>
              </a:rPr>
              <a:t>{ON | OFF}   </a:t>
            </a: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224" kern="0" dirty="0">
                <a:solidFill>
                  <a:srgbClr val="008000"/>
                </a:solidFill>
                <a:latin typeface="Calibri" panose="020F0502020204030204" pitchFamily="34" charset="0"/>
                <a:cs typeface="Calibri" panose="020F0502020204030204" pitchFamily="34" charset="0"/>
              </a:rPr>
              <a:t>-- Run on target Azure Synapse Analytics</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SELECT </a:t>
            </a:r>
            <a:r>
              <a:rPr lang="en-US" sz="1224" kern="0" dirty="0" err="1">
                <a:solidFill>
                  <a:srgbClr val="000000"/>
                </a:solidFill>
                <a:latin typeface="Calibri" panose="020F0502020204030204" pitchFamily="34" charset="0"/>
                <a:cs typeface="Calibri" panose="020F0502020204030204" pitchFamily="34" charset="0"/>
              </a:rPr>
              <a:t>is_result_set_caching_on</a:t>
            </a:r>
            <a:endParaRPr lang="en-US" sz="1224" kern="0" dirty="0">
              <a:solidFill>
                <a:srgbClr val="0000FF"/>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FROM   </a:t>
            </a:r>
            <a:r>
              <a:rPr lang="en-US" sz="1224" kern="0" dirty="0" err="1">
                <a:solidFill>
                  <a:srgbClr val="000000"/>
                </a:solidFill>
                <a:latin typeface="Calibri" panose="020F0502020204030204" pitchFamily="34" charset="0"/>
                <a:cs typeface="Calibri" panose="020F0502020204030204" pitchFamily="34" charset="0"/>
              </a:rPr>
              <a:t>sys.databases</a:t>
            </a:r>
            <a:endParaRPr lang="en-US" sz="1224" kern="0" dirty="0">
              <a:solidFill>
                <a:srgbClr val="0000FF"/>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WHERE  </a:t>
            </a:r>
            <a:r>
              <a:rPr lang="en-US" sz="1224" kern="0" dirty="0">
                <a:solidFill>
                  <a:srgbClr val="000000"/>
                </a:solidFill>
                <a:latin typeface="Calibri" panose="020F0502020204030204" pitchFamily="34" charset="0"/>
                <a:cs typeface="Calibri" panose="020F0502020204030204" pitchFamily="34" charset="0"/>
              </a:rPr>
              <a:t>name = {</a:t>
            </a:r>
            <a:r>
              <a:rPr lang="en-US" sz="1224" kern="0" dirty="0" err="1">
                <a:solidFill>
                  <a:srgbClr val="000000"/>
                </a:solidFill>
                <a:latin typeface="Calibri" panose="020F0502020204030204" pitchFamily="34" charset="0"/>
                <a:cs typeface="Calibri" panose="020F0502020204030204" pitchFamily="34" charset="0"/>
              </a:rPr>
              <a:t>database_name</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Return all query requests with cache hits</a:t>
            </a:r>
          </a:p>
          <a:p>
            <a:pPr defTabSz="932597">
              <a:defRPr/>
            </a:pPr>
            <a:r>
              <a:rPr lang="en-US" sz="1224" kern="0" dirty="0">
                <a:solidFill>
                  <a:srgbClr val="008000"/>
                </a:solidFill>
                <a:latin typeface="Calibri" panose="020F0502020204030204" pitchFamily="34" charset="0"/>
                <a:cs typeface="Calibri" panose="020F0502020204030204" pitchFamily="34" charset="0"/>
              </a:rPr>
              <a:t>-- Run on target data warehouse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SELECT </a:t>
            </a:r>
            <a:r>
              <a:rPr lang="en-US" sz="1224" kern="0" dirty="0">
                <a:solidFill>
                  <a:srgbClr val="000000"/>
                </a:solidFill>
                <a:latin typeface="Calibri" panose="020F0502020204030204" pitchFamily="34" charset="0"/>
                <a:cs typeface="Calibri" panose="020F0502020204030204" pitchFamily="34" charset="0"/>
              </a:rPr>
              <a:t>*</a:t>
            </a:r>
            <a:endParaRPr lang="en-US" sz="1224" kern="0" dirty="0">
              <a:solidFill>
                <a:srgbClr val="0000FF"/>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FROM   </a:t>
            </a:r>
            <a:r>
              <a:rPr lang="en-US" sz="1224" kern="0" dirty="0" err="1">
                <a:solidFill>
                  <a:srgbClr val="000000"/>
                </a:solidFill>
                <a:latin typeface="Calibri" panose="020F0502020204030204" pitchFamily="34" charset="0"/>
                <a:cs typeface="Calibri" panose="020F0502020204030204" pitchFamily="34" charset="0"/>
              </a:rPr>
              <a:t>sys.dm_pdw_request_steps</a:t>
            </a:r>
            <a:endParaRPr lang="en-US" sz="1224" kern="0" dirty="0">
              <a:solidFill>
                <a:srgbClr val="0000FF"/>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WHERE  </a:t>
            </a:r>
            <a:r>
              <a:rPr lang="en-US" sz="1224" kern="0" dirty="0">
                <a:solidFill>
                  <a:srgbClr val="000000"/>
                </a:solidFill>
                <a:latin typeface="Calibri" panose="020F0502020204030204" pitchFamily="34" charset="0"/>
                <a:cs typeface="Calibri" panose="020F0502020204030204" pitchFamily="34" charset="0"/>
              </a:rPr>
              <a:t>command like </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DWResultCacheDb</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step_index</a:t>
            </a:r>
            <a:r>
              <a:rPr lang="en-US" sz="1224" dirty="0">
                <a:solidFill>
                  <a:srgbClr val="000000"/>
                </a:solidFill>
                <a:latin typeface="Calibri" panose="020F0502020204030204" pitchFamily="34" charset="0"/>
                <a:cs typeface="Calibri" panose="020F0502020204030204" pitchFamily="34" charset="0"/>
              </a:rPr>
              <a:t> = 0</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11026</TotalTime>
  <Words>3940</Words>
  <Application>Microsoft Office PowerPoint</Application>
  <PresentationFormat>Custom</PresentationFormat>
  <Paragraphs>648</Paragraphs>
  <Slides>26</Slides>
  <Notes>15</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Design Presentation: DW Optimization Part 2</vt:lpstr>
      <vt:lpstr>PowerPoint Presentation</vt:lpstr>
      <vt:lpstr>DW Optimization Part 2</vt:lpstr>
      <vt:lpstr>Topics Covered</vt:lpstr>
      <vt:lpstr>Agenda sample 1</vt:lpstr>
      <vt:lpstr>Performance Patterns</vt:lpstr>
      <vt:lpstr>Preferred solution – Query - 3</vt:lpstr>
      <vt:lpstr>Result Set Cache</vt:lpstr>
      <vt:lpstr>Result-set caching</vt:lpstr>
      <vt:lpstr>Result-set caching flow</vt:lpstr>
      <vt:lpstr>Materialized views</vt:lpstr>
      <vt:lpstr>Materialized views - example</vt:lpstr>
      <vt:lpstr>Materialized views - example</vt:lpstr>
      <vt:lpstr>Indexed (materialized) views - example</vt:lpstr>
      <vt:lpstr>Materialized views- Recommendations</vt:lpstr>
      <vt:lpstr>Materialized Views</vt:lpstr>
      <vt:lpstr>Index design</vt:lpstr>
      <vt:lpstr>Tables – Indexes</vt:lpstr>
      <vt:lpstr>SQL Analytics Columnstore Tables </vt:lpstr>
      <vt:lpstr>Ordered Clustered Columnstore Indexes</vt:lpstr>
      <vt:lpstr>Preferred solution - Query</vt:lpstr>
      <vt:lpstr>Ordered CCI</vt:lpstr>
      <vt:lpstr>Performance Anti-Patterns</vt:lpstr>
      <vt:lpstr>Too many indexes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229</cp:revision>
  <dcterms:created xsi:type="dcterms:W3CDTF">2016-03-10T00:17:44Z</dcterms:created>
  <dcterms:modified xsi:type="dcterms:W3CDTF">2020-04-28T06:09:45Z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